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05" r:id="rId4"/>
    <p:sldMasterId id="2147483720" r:id="rId5"/>
    <p:sldMasterId id="2147483732" r:id="rId6"/>
  </p:sldMasterIdLst>
  <p:notesMasterIdLst>
    <p:notesMasterId r:id="rId99"/>
  </p:notesMasterIdLst>
  <p:handoutMasterIdLst>
    <p:handoutMasterId r:id="rId100"/>
  </p:handoutMasterIdLst>
  <p:sldIdLst>
    <p:sldId id="370" r:id="rId7"/>
    <p:sldId id="369" r:id="rId8"/>
    <p:sldId id="371" r:id="rId9"/>
    <p:sldId id="372" r:id="rId10"/>
    <p:sldId id="418" r:id="rId11"/>
    <p:sldId id="715" r:id="rId12"/>
    <p:sldId id="419" r:id="rId13"/>
    <p:sldId id="678" r:id="rId14"/>
    <p:sldId id="376" r:id="rId15"/>
    <p:sldId id="691" r:id="rId16"/>
    <p:sldId id="377" r:id="rId17"/>
    <p:sldId id="380" r:id="rId18"/>
    <p:sldId id="379" r:id="rId19"/>
    <p:sldId id="381" r:id="rId20"/>
    <p:sldId id="420" r:id="rId21"/>
    <p:sldId id="390" r:id="rId22"/>
    <p:sldId id="391" r:id="rId23"/>
    <p:sldId id="394" r:id="rId24"/>
    <p:sldId id="716" r:id="rId25"/>
    <p:sldId id="529" r:id="rId26"/>
    <p:sldId id="654" r:id="rId27"/>
    <p:sldId id="655" r:id="rId28"/>
    <p:sldId id="588" r:id="rId29"/>
    <p:sldId id="589" r:id="rId30"/>
    <p:sldId id="590" r:id="rId31"/>
    <p:sldId id="591" r:id="rId32"/>
    <p:sldId id="592" r:id="rId33"/>
    <p:sldId id="593" r:id="rId34"/>
    <p:sldId id="705" r:id="rId35"/>
    <p:sldId id="595" r:id="rId36"/>
    <p:sldId id="596" r:id="rId37"/>
    <p:sldId id="597" r:id="rId38"/>
    <p:sldId id="599" r:id="rId39"/>
    <p:sldId id="706" r:id="rId40"/>
    <p:sldId id="659" r:id="rId41"/>
    <p:sldId id="605" r:id="rId42"/>
    <p:sldId id="606" r:id="rId43"/>
    <p:sldId id="607" r:id="rId44"/>
    <p:sldId id="608" r:id="rId45"/>
    <p:sldId id="609" r:id="rId46"/>
    <p:sldId id="610" r:id="rId47"/>
    <p:sldId id="708" r:id="rId48"/>
    <p:sldId id="709" r:id="rId49"/>
    <p:sldId id="710" r:id="rId50"/>
    <p:sldId id="615" r:id="rId51"/>
    <p:sldId id="616" r:id="rId52"/>
    <p:sldId id="711" r:id="rId53"/>
    <p:sldId id="619" r:id="rId54"/>
    <p:sldId id="620" r:id="rId55"/>
    <p:sldId id="621" r:id="rId56"/>
    <p:sldId id="699" r:id="rId57"/>
    <p:sldId id="623" r:id="rId58"/>
    <p:sldId id="629" r:id="rId59"/>
    <p:sldId id="630" r:id="rId60"/>
    <p:sldId id="631" r:id="rId61"/>
    <p:sldId id="633" r:id="rId62"/>
    <p:sldId id="713" r:id="rId63"/>
    <p:sldId id="636" r:id="rId64"/>
    <p:sldId id="637" r:id="rId65"/>
    <p:sldId id="638" r:id="rId66"/>
    <p:sldId id="700" r:id="rId67"/>
    <p:sldId id="640" r:id="rId68"/>
    <p:sldId id="641" r:id="rId69"/>
    <p:sldId id="642" r:id="rId70"/>
    <p:sldId id="643" r:id="rId71"/>
    <p:sldId id="644" r:id="rId72"/>
    <p:sldId id="645" r:id="rId73"/>
    <p:sldId id="647" r:id="rId74"/>
    <p:sldId id="714" r:id="rId75"/>
    <p:sldId id="650" r:id="rId76"/>
    <p:sldId id="651" r:id="rId77"/>
    <p:sldId id="652" r:id="rId78"/>
    <p:sldId id="702" r:id="rId79"/>
    <p:sldId id="395" r:id="rId80"/>
    <p:sldId id="561" r:id="rId81"/>
    <p:sldId id="696" r:id="rId82"/>
    <p:sldId id="563" r:id="rId83"/>
    <p:sldId id="564" r:id="rId84"/>
    <p:sldId id="565" r:id="rId85"/>
    <p:sldId id="566" r:id="rId86"/>
    <p:sldId id="567" r:id="rId87"/>
    <p:sldId id="697" r:id="rId88"/>
    <p:sldId id="698" r:id="rId89"/>
    <p:sldId id="584" r:id="rId90"/>
    <p:sldId id="661" r:id="rId91"/>
    <p:sldId id="662" r:id="rId92"/>
    <p:sldId id="539" r:id="rId93"/>
    <p:sldId id="694" r:id="rId94"/>
    <p:sldId id="695" r:id="rId95"/>
    <p:sldId id="693" r:id="rId96"/>
    <p:sldId id="704" r:id="rId97"/>
    <p:sldId id="545" r:id="rId98"/>
  </p:sldIdLst>
  <p:sldSz cx="9144000" cy="6858000" type="screen4x3"/>
  <p:notesSz cx="6858000" cy="97155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3B"/>
    <a:srgbClr val="FF0000"/>
    <a:srgbClr val="A50021"/>
    <a:srgbClr val="600000"/>
    <a:srgbClr val="800000"/>
    <a:srgbClr val="990033"/>
    <a:srgbClr val="FD8A73"/>
    <a:srgbClr val="FF9999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0"/>
      </p:cViewPr>
      <p:guideLst>
        <p:guide orient="horz" pos="365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10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LU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C8B3-C71D-450C-AB4F-1D281642EB94}" type="datetimeFigureOut">
              <a:rPr lang="de-LU" smtClean="0"/>
              <a:pPr/>
              <a:t>09.09.2016</a:t>
            </a:fld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28039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L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228039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3F59E-2465-4524-9E81-7285FE940B80}" type="slidenum">
              <a:rPr lang="de-LU" smtClean="0"/>
              <a:pPr/>
              <a:t>‹nr.›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23635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LU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7736E-EAA1-4725-B0BF-F1B999C985B8}" type="datetimeFigureOut">
              <a:rPr lang="de-LU" smtClean="0"/>
              <a:pPr/>
              <a:t>09.09.2016</a:t>
            </a:fld>
            <a:endParaRPr lang="de-LU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0125" y="728663"/>
            <a:ext cx="4857750" cy="364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LU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14863"/>
            <a:ext cx="5486400" cy="4371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28039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L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28039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8B861-08BB-4458-9354-915742535A62}" type="slidenum">
              <a:rPr lang="de-LU" smtClean="0"/>
              <a:pPr/>
              <a:t>‹nr.›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126070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B81598-673C-4E67-B4E2-C78CEBE109E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0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456417-DD59-41D7-9FCA-339E434894B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64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908050"/>
            <a:ext cx="2057400" cy="52022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908050"/>
            <a:ext cx="6019800" cy="52022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942495-1F4E-4D22-A707-C0DFB39DDFF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52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59313" y="2276475"/>
            <a:ext cx="4038600" cy="18399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59313" y="4268788"/>
            <a:ext cx="4038600" cy="1841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357018-27D1-4F7F-930E-F85F011DC42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235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59313" y="2276475"/>
            <a:ext cx="4038600" cy="18399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59313" y="4268788"/>
            <a:ext cx="4038600" cy="1841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8D4BC8E-F640-41E4-9ADC-018009E31C1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65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672FFA-1720-401E-B634-4148FDEF87C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08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09EB4E-C4EA-4087-83A4-F0EA7C1AA4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08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B6797C-9BAC-4D36-BE2C-B166981F103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529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25B9BA-D016-4D6D-9C16-9E7835C8392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683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2276475"/>
            <a:ext cx="4038600" cy="383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908BEE-1F96-444A-87DD-E0F21163E87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328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B80E09-4129-4E7A-93EF-889183ABC4C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23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09AD71-E7AA-415D-A0E0-9D9FD51E3DA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696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A4A6B6-7BF7-4A05-9007-B74113FF79F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08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D971B0-8484-4522-A4AA-E708B882906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88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B6F53E-CABE-4046-9073-AB28E0E93D5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138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L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142E36-E6EE-450F-B70D-27A9300663A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3693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1E2E0B-5614-4B9A-9BFF-7E03F502688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498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908050"/>
            <a:ext cx="2057400" cy="52022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908050"/>
            <a:ext cx="6019800" cy="52022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A02907-7258-431D-9DD6-70183A1A67F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62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59313" y="2276475"/>
            <a:ext cx="4038600" cy="18399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59313" y="4268788"/>
            <a:ext cx="4038600" cy="1841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76AA6A-C30B-4125-8393-0A1A8C907C5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928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59313" y="2276475"/>
            <a:ext cx="4038600" cy="18399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59313" y="4268788"/>
            <a:ext cx="4038600" cy="1841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ABA439F-06AB-4625-AEFD-B7694A44343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029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9A5FDC-82FF-4813-A8F7-2314A18C098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872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C1E677-4BEB-4101-9ED2-73833C4E73B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23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CF2ED7-0828-4383-91DB-480821A6D5B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219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F890E7-0AFF-4029-9FF6-D8FC11D7335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762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E54A05-B712-4887-890F-26ACD95F2D3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486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2276475"/>
            <a:ext cx="4038600" cy="383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DCB3C5-0055-4903-8F4D-A1BA62E8596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506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504B0D-7CF4-426F-A428-FD31BE4CD38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837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02DE29-5C20-4A1F-9334-7A23EBE7194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160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BC8E00-3A8C-4C06-9A16-6F0B69C337A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9924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175F18-A618-4D06-A2E0-BFC4F6220D4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327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L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B95ED3-750F-4318-994D-BFDFAB45116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8287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CD3625-8861-4CFB-92D0-833517F9D91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34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908050"/>
            <a:ext cx="2057400" cy="52022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908050"/>
            <a:ext cx="6019800" cy="52022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B1706A-8B8D-4012-B31A-7A91047872A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74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2276475"/>
            <a:ext cx="4038600" cy="383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984134-7F07-4A71-91BD-19F806CEB2D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172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59313" y="2276475"/>
            <a:ext cx="4038600" cy="18399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59313" y="4268788"/>
            <a:ext cx="4038600" cy="1841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F29C66-7AD2-4777-8C2F-94A3F8219B0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0789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59313" y="2276475"/>
            <a:ext cx="4038600" cy="18399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59313" y="4268788"/>
            <a:ext cx="4038600" cy="1841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C4FA4E-D285-4E81-9F86-8D74C525BD7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7585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C38288-AD29-48F0-ADB3-5AE670B9CF2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82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C1E677-4BEB-4101-9ED2-73833C4E73B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239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F890E7-0AFF-4029-9FF6-D8FC11D7335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762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E54A05-B712-4887-890F-26ACD95F2D3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4868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2276475"/>
            <a:ext cx="4038600" cy="383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DCB3C5-0055-4903-8F4D-A1BA62E8596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5061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504B0D-7CF4-426F-A428-FD31BE4CD38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8370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02DE29-5C20-4A1F-9334-7A23EBE7194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1604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BC8E00-3A8C-4C06-9A16-6F0B69C337A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99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FB85E2-4C83-4925-BE59-9C65FADB885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02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175F18-A618-4D06-A2E0-BFC4F6220D4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3274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L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B95ED3-750F-4318-994D-BFDFAB45116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8287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CD3625-8861-4CFB-92D0-833517F9D91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3441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908050"/>
            <a:ext cx="2057400" cy="52022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908050"/>
            <a:ext cx="6019800" cy="52022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B1706A-8B8D-4012-B31A-7A91047872A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7419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59313" y="2276475"/>
            <a:ext cx="4038600" cy="18399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59313" y="4268788"/>
            <a:ext cx="4038600" cy="1841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F29C66-7AD2-4777-8C2F-94A3F8219B0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0789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59313" y="2276475"/>
            <a:ext cx="4038600" cy="18399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59313" y="4268788"/>
            <a:ext cx="4038600" cy="1841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C4FA4E-D285-4E81-9F86-8D74C525BD7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7585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C38288-AD29-48F0-ADB3-5AE670B9CF2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82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B80B7-4924-4495-8049-59BCB8B39CC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6235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CB442-AD38-443D-A745-86364FD4EDF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1336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E1A13-8DAB-4453-AE10-6C738F92464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2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B156FA-0C52-48AC-9174-42A74432D76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89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2276475"/>
            <a:ext cx="4038600" cy="383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71A09-0C18-45DC-9F62-3519C79CC04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0066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7F5DD-B4D7-4318-9AD9-87C3B7D6D51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25418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C0583-2409-4CB8-B224-9A7988755DD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7451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7FEF5-9D3D-4A85-A5E7-D494A306F71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47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F6CE6-67B6-4D19-B57E-8B62BDF18E8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2146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053ED-40E4-4340-8D08-E740792F756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46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A372F-9FA2-4FAF-B983-92917B66BC5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2448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908050"/>
            <a:ext cx="2057400" cy="5202238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908050"/>
            <a:ext cx="6019800" cy="5202238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57ECC-0E0A-4A27-9A70-C1B429512A3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400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B80B7-4924-4495-8049-59BCB8B39CC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3606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CB442-AD38-443D-A745-86364FD4EDF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57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A44FF4-5939-45CA-9835-E87DF5776E2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736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E1A13-8DAB-4453-AE10-6C738F92464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9493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2276475"/>
            <a:ext cx="4038600" cy="383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71A09-0C18-45DC-9F62-3519C79CC04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5068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7F5DD-B4D7-4318-9AD9-87C3B7D6D51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6562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C0583-2409-4CB8-B224-9A7988755DD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7507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7FEF5-9D3D-4A85-A5E7-D494A306F71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7599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F6CE6-67B6-4D19-B57E-8B62BDF18E8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001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053ED-40E4-4340-8D08-E740792F756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7021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A372F-9FA2-4FAF-B983-92917B66BC5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6468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908050"/>
            <a:ext cx="2057400" cy="5202238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908050"/>
            <a:ext cx="6019800" cy="5202238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57ECC-0E0A-4A27-9A70-C1B429512A3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427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3E5027-385B-48DF-A927-817034BF9E1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54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L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1C74BB-C7CC-463C-A4DF-CE7B8838766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50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08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29600" cy="38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AD2D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530BB0-CCCE-4C07-BB31-E09D452DBC2E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/>
          </a:p>
        </p:txBody>
      </p:sp>
      <p:pic>
        <p:nvPicPr>
          <p:cNvPr id="126982" name="Picture 51" descr="bande_drapeau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3" name="Picture 45" descr="Logo_Luxair_posi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685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4" name="Picture 49" descr="pointille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-252413" y="6500813"/>
            <a:ext cx="2071688" cy="35718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</a:pPr>
            <a:r>
              <a:rPr lang="de-DE" sz="1000" dirty="0" smtClean="0">
                <a:solidFill>
                  <a:srgbClr val="009BB2"/>
                </a:solidFill>
                <a:latin typeface="Verdana" pitchFamily="34" charset="0"/>
                <a:ea typeface="ＭＳ Ｐゴシック" pitchFamily="34" charset="-128"/>
              </a:rPr>
              <a:t>Resilience</a:t>
            </a:r>
            <a:r>
              <a:rPr lang="de-DE" sz="1000" baseline="0" dirty="0" smtClean="0">
                <a:solidFill>
                  <a:srgbClr val="009BB2"/>
                </a:solidFill>
                <a:latin typeface="Verdana" pitchFamily="34" charset="0"/>
                <a:ea typeface="ＭＳ Ｐゴシック" pitchFamily="34" charset="-128"/>
              </a:rPr>
              <a:t> Engineering</a:t>
            </a:r>
            <a:endParaRPr lang="de-DE" sz="1000" dirty="0" smtClean="0">
              <a:solidFill>
                <a:srgbClr val="009BB2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250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08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29600" cy="38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AD2D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8BA00C-CD11-4E3C-A603-01BA29B7EEA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mtClean="0"/>
          </a:p>
        </p:txBody>
      </p:sp>
      <p:pic>
        <p:nvPicPr>
          <p:cNvPr id="126982" name="Picture 51" descr="bande_drapeau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3" name="Picture 45" descr="Logo_Luxair_posi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685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4" name="Picture 49" descr="pointille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-252413" y="6500813"/>
            <a:ext cx="2071688" cy="35718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</a:pPr>
            <a:r>
              <a:rPr lang="de-DE" sz="1000" dirty="0" smtClean="0">
                <a:solidFill>
                  <a:srgbClr val="009BB2"/>
                </a:solidFill>
                <a:latin typeface="Verdana" pitchFamily="34" charset="0"/>
                <a:ea typeface="ＭＳ Ｐゴシック" pitchFamily="34" charset="-128"/>
              </a:rPr>
              <a:t>Resilience</a:t>
            </a:r>
            <a:r>
              <a:rPr lang="de-DE" sz="1000" baseline="0" dirty="0" smtClean="0">
                <a:solidFill>
                  <a:srgbClr val="009BB2"/>
                </a:solidFill>
                <a:latin typeface="Verdana" pitchFamily="34" charset="0"/>
                <a:ea typeface="ＭＳ Ｐゴシック" pitchFamily="34" charset="-128"/>
              </a:rPr>
              <a:t> Engineering</a:t>
            </a:r>
            <a:endParaRPr lang="de-DE" sz="1000" dirty="0" smtClean="0">
              <a:solidFill>
                <a:srgbClr val="009BB2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70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08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29600" cy="38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AD2D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E54335-55B5-4E71-8381-20D2F31E48E2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mtClean="0"/>
          </a:p>
        </p:txBody>
      </p:sp>
      <p:pic>
        <p:nvPicPr>
          <p:cNvPr id="126982" name="Picture 51" descr="bande_drapeau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3" name="Picture 45" descr="Logo_Luxair_posi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685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4" name="Picture 49" descr="pointille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-252413" y="6500813"/>
            <a:ext cx="2071688" cy="35718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</a:pPr>
            <a:r>
              <a:rPr lang="de-DE" sz="1000" dirty="0" smtClean="0">
                <a:solidFill>
                  <a:srgbClr val="009BB2"/>
                </a:solidFill>
                <a:latin typeface="Verdana" pitchFamily="34" charset="0"/>
                <a:ea typeface="ＭＳ Ｐゴシック" pitchFamily="34" charset="-128"/>
              </a:rPr>
              <a:t>Resilience</a:t>
            </a:r>
            <a:r>
              <a:rPr lang="de-DE" sz="1000" baseline="0" dirty="0" smtClean="0">
                <a:solidFill>
                  <a:srgbClr val="009BB2"/>
                </a:solidFill>
                <a:latin typeface="Verdana" pitchFamily="34" charset="0"/>
                <a:ea typeface="ＭＳ Ｐゴシック" pitchFamily="34" charset="-128"/>
              </a:rPr>
              <a:t> Engineering</a:t>
            </a:r>
            <a:endParaRPr lang="de-DE" sz="1000" dirty="0" smtClean="0">
              <a:solidFill>
                <a:srgbClr val="009BB2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239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08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29600" cy="38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AD2D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E54335-55B5-4E71-8381-20D2F31E48E2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mtClean="0"/>
          </a:p>
        </p:txBody>
      </p:sp>
      <p:pic>
        <p:nvPicPr>
          <p:cNvPr id="126982" name="Picture 51" descr="bande_drapeau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3" name="Picture 45" descr="Logo_Luxair_posi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685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4" name="Picture 49" descr="pointille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-252413" y="6500813"/>
            <a:ext cx="2071688" cy="35718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</a:pPr>
            <a:r>
              <a:rPr lang="de-DE" sz="1000" dirty="0" smtClean="0">
                <a:solidFill>
                  <a:srgbClr val="009BB2"/>
                </a:solidFill>
                <a:latin typeface="Verdana" pitchFamily="34" charset="0"/>
                <a:ea typeface="ＭＳ Ｐゴシック" pitchFamily="34" charset="-128"/>
              </a:rPr>
              <a:t>Resilience</a:t>
            </a:r>
            <a:r>
              <a:rPr lang="de-DE" sz="1000" baseline="0" dirty="0" smtClean="0">
                <a:solidFill>
                  <a:srgbClr val="009BB2"/>
                </a:solidFill>
                <a:latin typeface="Verdana" pitchFamily="34" charset="0"/>
                <a:ea typeface="ＭＳ Ｐゴシック" pitchFamily="34" charset="-128"/>
              </a:rPr>
              <a:t> Engineering</a:t>
            </a:r>
            <a:endParaRPr lang="de-DE" sz="1000" dirty="0" smtClean="0">
              <a:solidFill>
                <a:srgbClr val="009BB2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239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08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2960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AD2D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A28285-F3C5-4643-8DBB-508706A5911C}" type="slidenum">
              <a:rPr lang="de-DE" smtClean="0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030" name="Picture 51" descr="bande_drapeau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5" descr="Logo_Luxair_pos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685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9" descr="pointill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Untertitel 2"/>
          <p:cNvSpPr txBox="1">
            <a:spLocks/>
          </p:cNvSpPr>
          <p:nvPr/>
        </p:nvSpPr>
        <p:spPr>
          <a:xfrm>
            <a:off x="-252413" y="6500813"/>
            <a:ext cx="2071688" cy="357187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defRPr/>
            </a:pPr>
            <a:r>
              <a:rPr lang="de-DE" sz="1000" dirty="0" smtClean="0">
                <a:solidFill>
                  <a:srgbClr val="009BB2"/>
                </a:solidFill>
                <a:ea typeface="ＭＳ Ｐゴシック" charset="-128"/>
                <a:cs typeface="ＭＳ Ｐゴシック" charset="-128"/>
              </a:rPr>
              <a:t>Resilience</a:t>
            </a:r>
            <a:r>
              <a:rPr lang="de-DE" sz="1000" baseline="0" dirty="0" smtClean="0">
                <a:solidFill>
                  <a:srgbClr val="009BB2"/>
                </a:solidFill>
                <a:ea typeface="ＭＳ Ｐゴシック" charset="-128"/>
                <a:cs typeface="ＭＳ Ｐゴシック" charset="-128"/>
              </a:rPr>
              <a:t> Engineering</a:t>
            </a:r>
            <a:endParaRPr lang="de-DE" sz="1000" dirty="0">
              <a:solidFill>
                <a:srgbClr val="009BB2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48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08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2960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AD2D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A28285-F3C5-4643-8DBB-508706A5911C}" type="slidenum">
              <a:rPr lang="de-DE" smtClean="0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030" name="Picture 51" descr="bande_drapeau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5" descr="Logo_Luxair_pos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685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9" descr="pointill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Untertitel 2"/>
          <p:cNvSpPr txBox="1">
            <a:spLocks/>
          </p:cNvSpPr>
          <p:nvPr/>
        </p:nvSpPr>
        <p:spPr>
          <a:xfrm>
            <a:off x="-252413" y="6500813"/>
            <a:ext cx="2071688" cy="357187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defRPr/>
            </a:pPr>
            <a:r>
              <a:rPr lang="de-DE" sz="1000" dirty="0" smtClean="0">
                <a:solidFill>
                  <a:srgbClr val="009BB2"/>
                </a:solidFill>
                <a:ea typeface="ＭＳ Ｐゴシック" charset="-128"/>
                <a:cs typeface="ＭＳ Ｐゴシック" charset="-128"/>
              </a:rPr>
              <a:t>Resilience</a:t>
            </a:r>
            <a:r>
              <a:rPr lang="de-DE" sz="1000" baseline="0" dirty="0" smtClean="0">
                <a:solidFill>
                  <a:srgbClr val="009BB2"/>
                </a:solidFill>
                <a:ea typeface="ＭＳ Ｐゴシック" charset="-128"/>
                <a:cs typeface="ＭＳ Ｐゴシック" charset="-128"/>
              </a:rPr>
              <a:t> Engineering</a:t>
            </a:r>
            <a:endParaRPr lang="de-DE" sz="1000" dirty="0">
              <a:solidFill>
                <a:srgbClr val="009BB2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768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video" Target="file:///\\lxshare\OPS\common\D_Ops_Operations%20Vols\D_Ops_Ops_Vol\30-Training%20Dpt\Human%20Factors\CRM%20Topics\Dekker%20on%20resilience.wmv" TargetMode="External"/><Relationship Id="rId7" Type="http://schemas.openxmlformats.org/officeDocument/2006/relationships/hyperlink" Target="../../../Media/Stress%20-%20Fatigue/4%20Ways%20Sean%20Stephenson.flv" TargetMode="External"/><Relationship Id="rId2" Type="http://schemas.openxmlformats.org/officeDocument/2006/relationships/video" Target="file:///\\lxshare\OPS\common\D_Ops_Operations%20Vols\D_Ops_Ops_Vol\30-Training%20Dpt\Human%20Factors\CRM%20Topics\Resilience%20eyeglasses.wmv" TargetMode="External"/><Relationship Id="rId1" Type="http://schemas.openxmlformats.org/officeDocument/2006/relationships/video" Target="file:///\\lxshare\OPS\common\D_Ops_Operations%20Vols\D_Ops_Ops_Vol\30-Training%20Dpt\Human%20Factors\CRM%20Topics\Stephenson%20on%20stress%20mgmt.wmv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video" Target="file:///\\lxshare\OPS\common\D_Ops_Operations%20Vols\D_Ops_Ops_Vol\30-Training%20Dpt\Human%20Factors\CRM%20Topics\Resilience%20eyeglasses.wmv" TargetMode="External"/><Relationship Id="rId1" Type="http://schemas.openxmlformats.org/officeDocument/2006/relationships/video" Target="file:///\\lxshare\OPS\common\D_Ops_Operations%20Vols\D_Ops_Ops_Vol\30-Training%20Dpt\Human%20Factors\CRM%20Topics\Stephenson%20on%20stress%20mgmt.wmv" TargetMode="External"/><Relationship Id="rId6" Type="http://schemas.openxmlformats.org/officeDocument/2006/relationships/hyperlink" Target="../../../Media/Stress%20-%20Fatigue/4%20Ways%20Sean%20Stephenson.fl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b="1" dirty="0" err="1" smtClean="0">
                <a:latin typeface="Verdana" pitchFamily="34" charset="0"/>
              </a:rPr>
              <a:t>Resilience</a:t>
            </a:r>
            <a:r>
              <a:rPr lang="de-DE" sz="4000" b="1" dirty="0" smtClean="0">
                <a:latin typeface="Verdana" pitchFamily="34" charset="0"/>
              </a:rPr>
              <a:t> Engineering</a:t>
            </a:r>
            <a:endParaRPr lang="de-DE" sz="4000" b="1" dirty="0">
              <a:latin typeface="Verdana" pitchFamily="34" charset="0"/>
            </a:endParaRPr>
          </a:p>
        </p:txBody>
      </p:sp>
      <p:pic>
        <p:nvPicPr>
          <p:cNvPr id="64518" name="Picture 51" descr="bande_drapea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45" descr="Logo_Luxair_po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685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45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Resilience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4564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Definition: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247514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Ability of a system to adjust its functioning prior to, during, or following changes and disturbances, so that it can sustain required operations under both expected and unexpected conditions.	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247163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Ability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121109" y="247163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adjust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699792" y="537321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Aim: maintain required operation.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937631" y="247405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prior to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907704" y="274902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during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110574" y="27514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following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745394" y="27514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disturbances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183131" y="3028851"/>
            <a:ext cx="126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expected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401127" y="330625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unexpected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31321E-7 L -0.16927 0.238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28524 0.238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112E-17 L -0.41215 0.238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0.14184 0.2402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00156 0.281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12778 0.197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22101 0.1574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28472 0.1590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7" grpId="0"/>
      <p:bldP spid="7" grpId="1"/>
      <p:bldP spid="11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Example 1</a:t>
            </a:r>
            <a:endParaRPr lang="en-GB" sz="2800" dirty="0"/>
          </a:p>
        </p:txBody>
      </p:sp>
      <p:pic>
        <p:nvPicPr>
          <p:cNvPr id="2050" name="Picture 2" descr="http://businesstraveldestinations.com/wp-content/uploads/2010/11/airplane-passengers-etique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1702" y="1988840"/>
            <a:ext cx="2857500" cy="34385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5892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Resilient to foreseen disturbance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Example 2</a:t>
            </a:r>
            <a:endParaRPr lang="en-GB" sz="2800" dirty="0"/>
          </a:p>
        </p:txBody>
      </p:sp>
      <p:pic>
        <p:nvPicPr>
          <p:cNvPr id="99330" name="Picture 2" descr="http://images.sodahead.com/polls/001849051/2918262722_260639_passenger_x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7036" y="1989824"/>
            <a:ext cx="4056448" cy="30423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5892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Resilient to unforeseen disturbance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Example 3</a:t>
            </a:r>
            <a:endParaRPr lang="en-GB" sz="2800" dirty="0"/>
          </a:p>
        </p:txBody>
      </p:sp>
      <p:pic>
        <p:nvPicPr>
          <p:cNvPr id="100354" name="Picture 2" descr="http://4.bp.blogspot.com/_yMIG4RtROSA/SaQGuhAHqMI/AAAAAAAAAPQ/ZWRxFAhFkO8/s400/Angry+Steward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0010" y="1988840"/>
            <a:ext cx="2304256" cy="34691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5892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Losing resilience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3212976"/>
            <a:ext cx="2304256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Error</a:t>
            </a:r>
          </a:p>
          <a:p>
            <a:pPr algn="ctr"/>
            <a:r>
              <a:rPr lang="en-GB" sz="2400" dirty="0" smtClean="0"/>
              <a:t>Management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3212976"/>
            <a:ext cx="2304256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Resilience</a:t>
            </a:r>
          </a:p>
          <a:p>
            <a:pPr algn="ctr"/>
            <a:r>
              <a:rPr lang="en-GB" sz="2400" dirty="0" smtClean="0"/>
              <a:t>Engineering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3923928" y="3356992"/>
            <a:ext cx="1152128" cy="57606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Resilience Engineering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2378488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LU" sz="2000" dirty="0" err="1" smtClean="0">
                <a:solidFill>
                  <a:schemeClr val="bg1">
                    <a:lumMod val="85000"/>
                  </a:schemeClr>
                </a:solidFill>
              </a:rPr>
              <a:t>What</a:t>
            </a:r>
            <a:r>
              <a:rPr lang="de-LU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LU" sz="2000" dirty="0" err="1" smtClean="0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de-LU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LU" sz="2000" dirty="0" err="1" smtClean="0">
                <a:solidFill>
                  <a:schemeClr val="bg1">
                    <a:lumMod val="85000"/>
                  </a:schemeClr>
                </a:solidFill>
              </a:rPr>
              <a:t>Resilience</a:t>
            </a:r>
            <a:r>
              <a:rPr lang="de-LU" sz="2000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endParaRPr lang="de-LU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de-LU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LU" sz="2000" dirty="0" err="1" smtClean="0">
                <a:solidFill>
                  <a:schemeClr val="bg1">
                    <a:lumMod val="85000"/>
                  </a:schemeClr>
                </a:solidFill>
              </a:rPr>
              <a:t>What</a:t>
            </a:r>
            <a:r>
              <a:rPr lang="de-LU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LU" sz="2000" dirty="0" err="1" smtClean="0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de-LU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LU" sz="2000" dirty="0" err="1" smtClean="0">
                <a:solidFill>
                  <a:schemeClr val="bg1">
                    <a:lumMod val="85000"/>
                  </a:schemeClr>
                </a:solidFill>
              </a:rPr>
              <a:t>Resilience</a:t>
            </a:r>
            <a:r>
              <a:rPr lang="de-LU" sz="2000" dirty="0" smtClean="0">
                <a:solidFill>
                  <a:schemeClr val="bg1">
                    <a:lumMod val="85000"/>
                  </a:schemeClr>
                </a:solidFill>
              </a:rPr>
              <a:t> Engineering?</a:t>
            </a:r>
          </a:p>
          <a:p>
            <a:endParaRPr lang="de-LU" sz="2000" dirty="0">
              <a:solidFill>
                <a:srgbClr val="000000"/>
              </a:solidFill>
            </a:endParaRPr>
          </a:p>
          <a:p>
            <a:endParaRPr lang="de-LU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LU" sz="2000" dirty="0" smtClean="0">
                <a:solidFill>
                  <a:srgbClr val="000000"/>
                </a:solidFill>
              </a:rPr>
              <a:t>Why does it become more and more difficult to grade the results of Safety Programs?</a:t>
            </a:r>
            <a:endParaRPr lang="de-LU" sz="2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Three Questions</a:t>
            </a:r>
            <a:endParaRPr lang="en-GB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sg.wsj.net/public/resources/images/PJ-AW779_MIDSEA_NS_201009012024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5126" y="1268760"/>
            <a:ext cx="4371975" cy="46577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055768" y="184482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Things that go wrong</a:t>
            </a:r>
            <a:endParaRPr lang="en-GB" sz="14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966020" y="2007580"/>
            <a:ext cx="14401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sg.wsj.net/public/resources/images/PJ-AW779_MIDSEA_NS_201009012024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5126" y="1268760"/>
            <a:ext cx="4371975" cy="4657725"/>
          </a:xfrm>
          <a:prstGeom prst="rect">
            <a:avLst/>
          </a:prstGeom>
          <a:noFill/>
        </p:spPr>
      </p:pic>
      <p:sp>
        <p:nvSpPr>
          <p:cNvPr id="28" name="Freeform 27"/>
          <p:cNvSpPr/>
          <p:nvPr/>
        </p:nvSpPr>
        <p:spPr bwMode="auto">
          <a:xfrm>
            <a:off x="2672179" y="1819922"/>
            <a:ext cx="3950563" cy="3169328"/>
          </a:xfrm>
          <a:custGeom>
            <a:avLst/>
            <a:gdLst>
              <a:gd name="connsiteX0" fmla="*/ 0 w 3950563"/>
              <a:gd name="connsiteY0" fmla="*/ 3151573 h 3169328"/>
              <a:gd name="connsiteX1" fmla="*/ 577048 w 3950563"/>
              <a:gd name="connsiteY1" fmla="*/ 3142695 h 3169328"/>
              <a:gd name="connsiteX2" fmla="*/ 1100831 w 3950563"/>
              <a:gd name="connsiteY2" fmla="*/ 2991775 h 3169328"/>
              <a:gd name="connsiteX3" fmla="*/ 1660124 w 3950563"/>
              <a:gd name="connsiteY3" fmla="*/ 2707690 h 3169328"/>
              <a:gd name="connsiteX4" fmla="*/ 2636668 w 3950563"/>
              <a:gd name="connsiteY4" fmla="*/ 1953088 h 3169328"/>
              <a:gd name="connsiteX5" fmla="*/ 3586578 w 3950563"/>
              <a:gd name="connsiteY5" fmla="*/ 719092 h 3169328"/>
              <a:gd name="connsiteX6" fmla="*/ 3950563 w 3950563"/>
              <a:gd name="connsiteY6" fmla="*/ 0 h 3169328"/>
              <a:gd name="connsiteX7" fmla="*/ 3950563 w 3950563"/>
              <a:gd name="connsiteY7" fmla="*/ 0 h 316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0563" h="3169328">
                <a:moveTo>
                  <a:pt x="0" y="3151573"/>
                </a:moveTo>
                <a:cubicBezTo>
                  <a:pt x="196788" y="3160450"/>
                  <a:pt x="393576" y="3169328"/>
                  <a:pt x="577048" y="3142695"/>
                </a:cubicBezTo>
                <a:cubicBezTo>
                  <a:pt x="760520" y="3116062"/>
                  <a:pt x="920318" y="3064276"/>
                  <a:pt x="1100831" y="2991775"/>
                </a:cubicBezTo>
                <a:cubicBezTo>
                  <a:pt x="1281344" y="2919274"/>
                  <a:pt x="1404151" y="2880805"/>
                  <a:pt x="1660124" y="2707690"/>
                </a:cubicBezTo>
                <a:cubicBezTo>
                  <a:pt x="1916097" y="2534576"/>
                  <a:pt x="2315592" y="2284521"/>
                  <a:pt x="2636668" y="1953088"/>
                </a:cubicBezTo>
                <a:cubicBezTo>
                  <a:pt x="2957744" y="1621655"/>
                  <a:pt x="3367596" y="1044607"/>
                  <a:pt x="3586578" y="719092"/>
                </a:cubicBezTo>
                <a:cubicBezTo>
                  <a:pt x="3805560" y="393577"/>
                  <a:pt x="3950563" y="0"/>
                  <a:pt x="3950563" y="0"/>
                </a:cubicBezTo>
                <a:lnTo>
                  <a:pt x="3950563" y="0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340301" y="1594478"/>
            <a:ext cx="603682" cy="3528392"/>
            <a:chOff x="1969850" y="1628800"/>
            <a:chExt cx="603682" cy="3528392"/>
          </a:xfrm>
        </p:grpSpPr>
        <p:sp>
          <p:nvSpPr>
            <p:cNvPr id="20" name="TextBox 19"/>
            <p:cNvSpPr txBox="1"/>
            <p:nvPr/>
          </p:nvSpPr>
          <p:spPr>
            <a:xfrm>
              <a:off x="1969850" y="1628800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100</a:t>
              </a:r>
              <a:endParaRPr lang="en-GB" sz="1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61582" y="4509120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70</a:t>
              </a:r>
              <a:endParaRPr lang="en-GB" sz="1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69476" y="4022820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75</a:t>
              </a:r>
              <a:endParaRPr lang="en-GB" sz="1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69476" y="3546382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80</a:t>
              </a:r>
              <a:endParaRPr lang="en-GB" sz="1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61582" y="3060082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85</a:t>
              </a:r>
              <a:endParaRPr lang="en-GB" sz="1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60598" y="2582660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90</a:t>
              </a:r>
              <a:endParaRPr lang="en-GB" sz="1000" dirty="0"/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flipV="1">
              <a:off x="2401127" y="1700808"/>
              <a:ext cx="0" cy="345638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 flipH="1">
              <a:off x="2311363" y="46353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2311363" y="1746182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2302485" y="2232482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2310379" y="27089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2311363" y="3186342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2311363" y="3672642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2311363" y="41490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>
              <a:off x="2041087" y="2106222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95</a:t>
              </a:r>
              <a:endParaRPr lang="en-GB" sz="1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48233" y="4835031"/>
              <a:ext cx="208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Z</a:t>
              </a:r>
              <a:endParaRPr lang="en-GB" sz="1400" dirty="0"/>
            </a:p>
          </p:txBody>
        </p:sp>
      </p:grpSp>
      <p:cxnSp>
        <p:nvCxnSpPr>
          <p:cNvPr id="29" name="Straight Connector 28"/>
          <p:cNvCxnSpPr/>
          <p:nvPr/>
        </p:nvCxnSpPr>
        <p:spPr bwMode="auto">
          <a:xfrm>
            <a:off x="6966020" y="2007580"/>
            <a:ext cx="14401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7055768" y="184482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Things that go wrong</a:t>
            </a:r>
            <a:endParaRPr lang="en-GB" sz="1400" dirty="0"/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6967004" y="2727660"/>
            <a:ext cx="14401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7055768" y="256490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Things that go right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sg.wsj.net/public/resources/images/PJ-AW779_MIDSEA_NS_201009012024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5126" y="1268760"/>
            <a:ext cx="4371975" cy="4657725"/>
          </a:xfrm>
          <a:prstGeom prst="rect">
            <a:avLst/>
          </a:prstGeom>
          <a:noFill/>
        </p:spPr>
      </p:pic>
      <p:sp>
        <p:nvSpPr>
          <p:cNvPr id="28" name="Freeform 27"/>
          <p:cNvSpPr/>
          <p:nvPr/>
        </p:nvSpPr>
        <p:spPr bwMode="auto">
          <a:xfrm>
            <a:off x="2672179" y="1819922"/>
            <a:ext cx="3950563" cy="3169328"/>
          </a:xfrm>
          <a:custGeom>
            <a:avLst/>
            <a:gdLst>
              <a:gd name="connsiteX0" fmla="*/ 0 w 3950563"/>
              <a:gd name="connsiteY0" fmla="*/ 3151573 h 3169328"/>
              <a:gd name="connsiteX1" fmla="*/ 577048 w 3950563"/>
              <a:gd name="connsiteY1" fmla="*/ 3142695 h 3169328"/>
              <a:gd name="connsiteX2" fmla="*/ 1100831 w 3950563"/>
              <a:gd name="connsiteY2" fmla="*/ 2991775 h 3169328"/>
              <a:gd name="connsiteX3" fmla="*/ 1660124 w 3950563"/>
              <a:gd name="connsiteY3" fmla="*/ 2707690 h 3169328"/>
              <a:gd name="connsiteX4" fmla="*/ 2636668 w 3950563"/>
              <a:gd name="connsiteY4" fmla="*/ 1953088 h 3169328"/>
              <a:gd name="connsiteX5" fmla="*/ 3586578 w 3950563"/>
              <a:gd name="connsiteY5" fmla="*/ 719092 h 3169328"/>
              <a:gd name="connsiteX6" fmla="*/ 3950563 w 3950563"/>
              <a:gd name="connsiteY6" fmla="*/ 0 h 3169328"/>
              <a:gd name="connsiteX7" fmla="*/ 3950563 w 3950563"/>
              <a:gd name="connsiteY7" fmla="*/ 0 h 316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0563" h="3169328">
                <a:moveTo>
                  <a:pt x="0" y="3151573"/>
                </a:moveTo>
                <a:cubicBezTo>
                  <a:pt x="196788" y="3160450"/>
                  <a:pt x="393576" y="3169328"/>
                  <a:pt x="577048" y="3142695"/>
                </a:cubicBezTo>
                <a:cubicBezTo>
                  <a:pt x="760520" y="3116062"/>
                  <a:pt x="920318" y="3064276"/>
                  <a:pt x="1100831" y="2991775"/>
                </a:cubicBezTo>
                <a:cubicBezTo>
                  <a:pt x="1281344" y="2919274"/>
                  <a:pt x="1404151" y="2880805"/>
                  <a:pt x="1660124" y="2707690"/>
                </a:cubicBezTo>
                <a:cubicBezTo>
                  <a:pt x="1916097" y="2534576"/>
                  <a:pt x="2315592" y="2284521"/>
                  <a:pt x="2636668" y="1953088"/>
                </a:cubicBezTo>
                <a:cubicBezTo>
                  <a:pt x="2957744" y="1621655"/>
                  <a:pt x="3367596" y="1044607"/>
                  <a:pt x="3586578" y="719092"/>
                </a:cubicBezTo>
                <a:cubicBezTo>
                  <a:pt x="3805560" y="393577"/>
                  <a:pt x="3950563" y="0"/>
                  <a:pt x="3950563" y="0"/>
                </a:cubicBezTo>
                <a:lnTo>
                  <a:pt x="3950563" y="0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31409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Old Safety Programs try to decrease the things that go wrong</a:t>
            </a:r>
            <a:endParaRPr lang="en-GB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07504" y="393305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Resilience Engineering tries to increase the things that go right.</a:t>
            </a:r>
            <a:endParaRPr lang="en-GB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6340301" y="1594478"/>
            <a:ext cx="603682" cy="3528392"/>
            <a:chOff x="1969850" y="1628800"/>
            <a:chExt cx="603682" cy="3528392"/>
          </a:xfrm>
        </p:grpSpPr>
        <p:sp>
          <p:nvSpPr>
            <p:cNvPr id="21" name="TextBox 20"/>
            <p:cNvSpPr txBox="1"/>
            <p:nvPr/>
          </p:nvSpPr>
          <p:spPr>
            <a:xfrm>
              <a:off x="1969850" y="1628800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100</a:t>
              </a:r>
              <a:endParaRPr lang="en-GB" sz="1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61582" y="4509120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70</a:t>
              </a:r>
              <a:endParaRPr lang="en-GB" sz="1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69476" y="4022820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75</a:t>
              </a:r>
              <a:endParaRPr lang="en-GB" sz="1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69476" y="3546382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80</a:t>
              </a:r>
              <a:endParaRPr lang="en-GB" sz="1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61582" y="3060082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85</a:t>
              </a:r>
              <a:endParaRPr lang="en-GB" sz="1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0598" y="2582660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90</a:t>
              </a:r>
              <a:endParaRPr lang="en-GB" sz="1000" dirty="0"/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flipV="1">
              <a:off x="2401127" y="1700808"/>
              <a:ext cx="0" cy="345638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2311363" y="46353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2311363" y="1746182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2302485" y="2232482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2310379" y="27089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2311363" y="3186342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>
              <a:off x="2311363" y="3672642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>
              <a:off x="2311363" y="41490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Box 37"/>
            <p:cNvSpPr txBox="1"/>
            <p:nvPr/>
          </p:nvSpPr>
          <p:spPr>
            <a:xfrm>
              <a:off x="2041087" y="2106222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95</a:t>
              </a:r>
              <a:endParaRPr lang="en-GB" sz="1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48233" y="4835031"/>
              <a:ext cx="208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Z</a:t>
              </a:r>
              <a:endParaRPr lang="en-GB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07" name="Picture 51" descr="bande_drape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150"/>
            <a:ext cx="9144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8" name="Picture 45" descr="Logo_Luxair_pos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188913"/>
            <a:ext cx="1685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10" name="Rectangle 2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3924300" y="2852738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400" dirty="0">
                <a:latin typeface="Verdana" pitchFamily="34" charset="0"/>
                <a:hlinkClick r:id="rId7" action="ppaction://hlinkfile"/>
              </a:rPr>
              <a:t>Click</a:t>
            </a:r>
            <a:endParaRPr lang="de-DE" sz="2400" dirty="0">
              <a:latin typeface="Verdana" pitchFamily="34" charset="0"/>
            </a:endParaRPr>
          </a:p>
        </p:txBody>
      </p:sp>
      <p:pic>
        <p:nvPicPr>
          <p:cNvPr id="6" name="Stephenson on stress mgm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995350" y="710952"/>
            <a:ext cx="7176459" cy="5382344"/>
          </a:xfrm>
          <a:prstGeom prst="rect">
            <a:avLst/>
          </a:prstGeom>
        </p:spPr>
      </p:pic>
      <p:pic>
        <p:nvPicPr>
          <p:cNvPr id="7" name="Resilience eyeglasses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pic>
        <p:nvPicPr>
          <p:cNvPr id="8" name="Dekker on resilience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1064874" y="724008"/>
            <a:ext cx="6984437" cy="523832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0" y="6206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dirty="0">
                <a:solidFill>
                  <a:schemeClr val="bg1"/>
                </a:solidFill>
              </a:rPr>
              <a:t>Video Link</a:t>
            </a:r>
            <a:r>
              <a:rPr lang="de-LU" dirty="0" smtClean="0">
                <a:solidFill>
                  <a:schemeClr val="bg1"/>
                </a:solidFill>
              </a:rPr>
              <a:t>: http</a:t>
            </a:r>
            <a:r>
              <a:rPr lang="de-LU" dirty="0">
                <a:solidFill>
                  <a:schemeClr val="bg1"/>
                </a:solidFill>
              </a:rPr>
              <a:t>://www.youtube.com/watch?v=mVt9nIf9VJw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/>
          <a:lstStyle/>
          <a:p>
            <a:r>
              <a:rPr lang="de-DE" sz="4000" b="1" dirty="0">
                <a:latin typeface="Verdana" pitchFamily="34" charset="0"/>
              </a:rPr>
              <a:t>Training Objectives</a:t>
            </a:r>
          </a:p>
        </p:txBody>
      </p:sp>
      <p:pic>
        <p:nvPicPr>
          <p:cNvPr id="64518" name="Picture 51" descr="bande_drapea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45" descr="Logo_Luxair_po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685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1"/>
          <p:cNvSpPr txBox="1"/>
          <p:nvPr/>
        </p:nvSpPr>
        <p:spPr>
          <a:xfrm>
            <a:off x="674515" y="3068960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LU" sz="2000" dirty="0" smtClean="0">
                <a:latin typeface="Verdana" pitchFamily="34" charset="0"/>
              </a:rPr>
              <a:t>to get insight into the theory of resilience engineering</a:t>
            </a:r>
          </a:p>
          <a:p>
            <a:pPr marL="342900" indent="-342900"/>
            <a:endParaRPr lang="de-LU" sz="2000" dirty="0" smtClean="0"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LU" sz="2000" dirty="0" smtClean="0">
                <a:latin typeface="Verdana" pitchFamily="34" charset="0"/>
              </a:rPr>
              <a:t>to obtain practical advice on how to implement the principles of resilience engineering.</a:t>
            </a:r>
            <a:endParaRPr lang="de-LU" sz="2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5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143000"/>
            <a:ext cx="9143999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Two views on human error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5750" y="2000250"/>
            <a:ext cx="4357688" cy="4032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The 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Old View 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of human error on how to make it right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Wingdings" pitchFamily="2" charset="2"/>
              <a:buChar char="Ø"/>
              <a:tabLst/>
            </a:pP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Complex systems are basically safe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Wingdings" pitchFamily="2" charset="2"/>
              <a:buChar char="Ø"/>
              <a:tabLst/>
            </a:pP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Unreliable, erratic humans undermine defenses, rules and regulations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572000" y="1976438"/>
            <a:ext cx="4572000" cy="4032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The 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New View 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of human error on how to make it right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Wingdings" pitchFamily="2" charset="2"/>
              <a:buChar char="Ø"/>
              <a:tabLst/>
            </a:pP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Complex systems are not basically safe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Wingdings" pitchFamily="2" charset="2"/>
              <a:buChar char="Ø"/>
              <a:tabLst/>
            </a:pP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Complex systems are trade-offs between multiple</a:t>
            </a:r>
            <a:r>
              <a:rPr kumimoji="0" lang="de-DE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conflicting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goals (e.g. safety and efficiency)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3" name="Gerade Verbindung 22"/>
          <p:cNvCxnSpPr>
            <a:cxnSpLocks noChangeShapeType="1"/>
          </p:cNvCxnSpPr>
          <p:nvPr/>
        </p:nvCxnSpPr>
        <p:spPr bwMode="auto">
          <a:xfrm>
            <a:off x="357188" y="2714625"/>
            <a:ext cx="8501062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Resilience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4564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Definition: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247514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Ability of a system to adjust its functioning prior to, during, or following changes and disturbances, so that it can sustain required operations under both expected and unexpected conditions.	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Resilience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4564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Definition: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247514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Ability of a system to adjust its functioning prior to, during, or following</a:t>
            </a:r>
            <a:r>
              <a:rPr lang="en-GB" dirty="0" smtClean="0">
                <a:solidFill>
                  <a:srgbClr val="000000"/>
                </a:solidFill>
              </a:rPr>
              <a:t> changes and disturbances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, so that it can sustain required operations under both expected and unexpected conditions.	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4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222593" y="275037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changes and disturbances</a:t>
            </a:r>
            <a:endParaRPr lang="de-LU" dirty="0"/>
          </a:p>
        </p:txBody>
      </p:sp>
      <p:sp>
        <p:nvSpPr>
          <p:cNvPr id="4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Resilience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44008" y="322360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dirty="0" smtClean="0"/>
              <a:t>System </a:t>
            </a:r>
            <a:r>
              <a:rPr lang="de-LU" dirty="0" err="1" smtClean="0"/>
              <a:t>is</a:t>
            </a:r>
            <a:r>
              <a:rPr lang="de-LU" dirty="0" smtClean="0"/>
              <a:t> </a:t>
            </a:r>
            <a:r>
              <a:rPr lang="de-LU" dirty="0" err="1" smtClean="0"/>
              <a:t>fluctuating</a:t>
            </a:r>
            <a:endParaRPr lang="de-LU" dirty="0"/>
          </a:p>
        </p:txBody>
      </p:sp>
      <p:sp>
        <p:nvSpPr>
          <p:cNvPr id="6" name="Right Arrow 11"/>
          <p:cNvSpPr/>
          <p:nvPr/>
        </p:nvSpPr>
        <p:spPr bwMode="auto">
          <a:xfrm>
            <a:off x="3563888" y="3192251"/>
            <a:ext cx="864096" cy="432048"/>
          </a:xfrm>
          <a:prstGeom prst="rightArrow">
            <a:avLst/>
          </a:prstGeom>
          <a:solidFill>
            <a:srgbClr val="72BFC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ight Arrow 11"/>
          <p:cNvSpPr/>
          <p:nvPr/>
        </p:nvSpPr>
        <p:spPr bwMode="auto">
          <a:xfrm>
            <a:off x="3563888" y="3933056"/>
            <a:ext cx="864096" cy="432048"/>
          </a:xfrm>
          <a:prstGeom prst="rightArrow">
            <a:avLst/>
          </a:prstGeom>
          <a:solidFill>
            <a:srgbClr val="72BFC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44008" y="395225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dirty="0" err="1" smtClean="0"/>
              <a:t>Risk</a:t>
            </a:r>
            <a:r>
              <a:rPr lang="de-LU" dirty="0" smtClean="0"/>
              <a:t> Profile </a:t>
            </a:r>
            <a:r>
              <a:rPr lang="de-LU" dirty="0" err="1" smtClean="0"/>
              <a:t>is</a:t>
            </a:r>
            <a:r>
              <a:rPr lang="de-LU" dirty="0" smtClean="0"/>
              <a:t> </a:t>
            </a:r>
            <a:r>
              <a:rPr lang="de-LU" dirty="0" err="1" smtClean="0"/>
              <a:t>changing</a:t>
            </a:r>
            <a:r>
              <a:rPr lang="de-LU" dirty="0" smtClean="0"/>
              <a:t>.</a:t>
            </a:r>
            <a:endParaRPr lang="de-LU" dirty="0"/>
          </a:p>
        </p:txBody>
      </p:sp>
      <p:sp>
        <p:nvSpPr>
          <p:cNvPr id="16" name="TextBox 2"/>
          <p:cNvSpPr txBox="1"/>
          <p:nvPr/>
        </p:nvSpPr>
        <p:spPr>
          <a:xfrm>
            <a:off x="323528" y="24564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Definition: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1907704" y="247514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Ability of a system to adjust its functioning prior to, during, or following</a:t>
            </a:r>
            <a:r>
              <a:rPr lang="en-GB" dirty="0" smtClean="0">
                <a:solidFill>
                  <a:srgbClr val="000000"/>
                </a:solidFill>
              </a:rPr>
              <a:t> changes and disturbances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, so that it can sustain required operations under both expected and unexpected conditions.	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4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45382 0.071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91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689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00"/>
                </a:solidFill>
              </a:rPr>
              <a:t>Every task of a system has a specific Risk Profile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6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Risk Profile</a:t>
            </a:r>
            <a:endParaRPr lang="de-L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Risk Profile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www.buzzhunt.co.uk/wp-content/2011/11/Madeira-Airpor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3312368" cy="2545003"/>
          </a:xfrm>
          <a:prstGeom prst="rect">
            <a:avLst/>
          </a:prstGeom>
          <a:noFill/>
        </p:spPr>
      </p:pic>
      <p:pic>
        <p:nvPicPr>
          <p:cNvPr id="1028" name="Picture 4" descr="http://www3.airlinesanddestinations.com/wp-content/uploads/2009/10/091021-fraport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348880"/>
            <a:ext cx="3528558" cy="2350563"/>
          </a:xfrm>
          <a:prstGeom prst="rect">
            <a:avLst/>
          </a:prstGeom>
          <a:noFill/>
        </p:spPr>
      </p:pic>
      <p:pic>
        <p:nvPicPr>
          <p:cNvPr id="1030" name="Picture 6" descr="http://cdn-www.airliners.net/aviation-photos/photos/5/0/4/1220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556792"/>
            <a:ext cx="3459494" cy="2419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761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Risk Profile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www.buzzhunt.co.uk/wp-content/2011/11/Madeira-Airpor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3312368" cy="2545003"/>
          </a:xfrm>
          <a:prstGeom prst="rect">
            <a:avLst/>
          </a:prstGeom>
          <a:noFill/>
        </p:spPr>
      </p:pic>
      <p:pic>
        <p:nvPicPr>
          <p:cNvPr id="1028" name="Picture 4" descr="http://www3.airlinesanddestinations.com/wp-content/uploads/2009/10/091021-fraport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348880"/>
            <a:ext cx="3528558" cy="2350563"/>
          </a:xfrm>
          <a:prstGeom prst="rect">
            <a:avLst/>
          </a:prstGeom>
          <a:noFill/>
        </p:spPr>
      </p:pic>
      <p:pic>
        <p:nvPicPr>
          <p:cNvPr id="1030" name="Picture 6" descr="http://cdn-www.airliners.net/aviation-photos/photos/5/0/4/1220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556792"/>
            <a:ext cx="3459494" cy="2419556"/>
          </a:xfrm>
          <a:prstGeom prst="rect">
            <a:avLst/>
          </a:prstGeom>
          <a:noFill/>
        </p:spPr>
      </p:pic>
      <p:pic>
        <p:nvPicPr>
          <p:cNvPr id="6" name="Picture 2" descr="http://resources0.news.com.au/images/2008/06/10/va1237312736731/Airline-cabin-60849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36583"/>
            <a:ext cx="3475908" cy="2383482"/>
          </a:xfrm>
          <a:prstGeom prst="rect">
            <a:avLst/>
          </a:prstGeom>
          <a:noFill/>
        </p:spPr>
      </p:pic>
      <p:pic>
        <p:nvPicPr>
          <p:cNvPr id="7" name="Picture 4" descr="http://farm3.static.flickr.com/2550/3912909303_c7ebc4db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772815"/>
            <a:ext cx="3378273" cy="2463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451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504 0.077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38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25607 0.217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108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06285 0.2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Risk Profile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6896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00"/>
                </a:solidFill>
              </a:rPr>
              <a:t>Risk Profile Change</a:t>
            </a:r>
          </a:p>
          <a:p>
            <a:pPr algn="ctr"/>
            <a:endParaRPr lang="en-GB" sz="2000" dirty="0" smtClean="0">
              <a:solidFill>
                <a:srgbClr val="000000"/>
              </a:solidFill>
            </a:endParaRPr>
          </a:p>
          <a:p>
            <a:pPr algn="ctr"/>
            <a:r>
              <a:rPr lang="en-GB" sz="2000" dirty="0" smtClean="0">
                <a:solidFill>
                  <a:srgbClr val="000000"/>
                </a:solidFill>
              </a:rPr>
              <a:t>In foreseen or unforeseen situations</a:t>
            </a:r>
          </a:p>
          <a:p>
            <a:pPr algn="ctr"/>
            <a:endParaRPr lang="en-GB" sz="2000" dirty="0" smtClean="0">
              <a:solidFill>
                <a:srgbClr val="000000"/>
              </a:solidFill>
            </a:endParaRPr>
          </a:p>
          <a:p>
            <a:pPr algn="ctr"/>
            <a:r>
              <a:rPr lang="en-GB" sz="2000" dirty="0" smtClean="0">
                <a:solidFill>
                  <a:srgbClr val="000000"/>
                </a:solidFill>
              </a:rPr>
              <a:t>Due to internal or environmental conditions.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5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Risk Profile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2052" name="Picture 4" descr="http://pcdn.500px.net/3255970/3f56484317e9ad77e498967fad0cc016bc73bd3a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273" y="1785872"/>
            <a:ext cx="6448425" cy="4314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62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Risk Profile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75656" y="5898538"/>
            <a:ext cx="6192688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http://www.gecas.com/images/vtb737/100_opt/300_opt/int_frontpaxdoor_300pxo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7" y="1751550"/>
            <a:ext cx="3445363" cy="429522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 bwMode="auto">
          <a:xfrm flipV="1">
            <a:off x="2699792" y="1412776"/>
            <a:ext cx="3672408" cy="496855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2915816" y="1340768"/>
            <a:ext cx="3240360" cy="504056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3230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556792"/>
            <a:ext cx="9144000" cy="2736304"/>
          </a:xfrm>
        </p:spPr>
        <p:txBody>
          <a:bodyPr/>
          <a:lstStyle/>
          <a:p>
            <a:pPr eaLnBrk="1" hangingPunct="1"/>
            <a:r>
              <a:rPr lang="de-DE" sz="6600" b="1" dirty="0" smtClean="0"/>
              <a:t>3</a:t>
            </a:r>
            <a:br>
              <a:rPr lang="de-DE" sz="6600" b="1" dirty="0" smtClean="0"/>
            </a:br>
            <a:r>
              <a:rPr lang="de-DE" sz="6600" b="1" dirty="0" smtClean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6715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Risk Profile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137220" name="Picture 4" descr="http://www.nutripeople.co.uk/userfiles/images/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0050" y="1983994"/>
            <a:ext cx="2851517" cy="3895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944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Risk Profile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693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00"/>
                </a:solidFill>
              </a:rPr>
              <a:t>Change of Standard Setting</a:t>
            </a:r>
          </a:p>
          <a:p>
            <a:pPr algn="ctr"/>
            <a:r>
              <a:rPr lang="en-GB" sz="2000" dirty="0" smtClean="0">
                <a:solidFill>
                  <a:srgbClr val="000000"/>
                </a:solidFill>
              </a:rPr>
              <a:t>=</a:t>
            </a:r>
          </a:p>
          <a:p>
            <a:pPr algn="ctr"/>
            <a:r>
              <a:rPr lang="en-GB" sz="2000" dirty="0" smtClean="0">
                <a:solidFill>
                  <a:srgbClr val="000000"/>
                </a:solidFill>
              </a:rPr>
              <a:t>Change of Risk Profile</a:t>
            </a:r>
          </a:p>
          <a:p>
            <a:pPr algn="ctr"/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50851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SCCM – CCM2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50851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Captain - </a:t>
            </a:r>
            <a:r>
              <a:rPr lang="en-GB" dirty="0" err="1" smtClean="0"/>
              <a:t>Copilot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50851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SCCM – </a:t>
            </a:r>
            <a:r>
              <a:rPr lang="en-GB" dirty="0" err="1" smtClean="0"/>
              <a:t>SCCM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50851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Captain - Captain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90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62" name="Picture 22" descr="http://static6.bigstockphoto.com/thumbs/8/8/1/small2/18875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204864"/>
            <a:ext cx="2127128" cy="1413916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Noticing triggers Action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138250" name="Picture 10" descr="http://www.airteamimages.com/pics/107/107398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628800"/>
            <a:ext cx="2227496" cy="1559248"/>
          </a:xfrm>
          <a:prstGeom prst="rect">
            <a:avLst/>
          </a:prstGeom>
          <a:noFill/>
        </p:spPr>
      </p:pic>
      <p:pic>
        <p:nvPicPr>
          <p:cNvPr id="138254" name="Picture 14" descr="http://www.visualphotos.com/photo/2x3751740/a_cricket_fielder_trying_to_catch_the_ball_SM20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005064"/>
            <a:ext cx="2785908" cy="1938388"/>
          </a:xfrm>
          <a:prstGeom prst="rect">
            <a:avLst/>
          </a:prstGeom>
          <a:noFill/>
        </p:spPr>
      </p:pic>
      <p:pic>
        <p:nvPicPr>
          <p:cNvPr id="138258" name="Picture 18" descr="http://www.smallbusinessbc.ca/sbbcfiles/Man-vs-Banana.jpg?13468622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653136"/>
            <a:ext cx="2016224" cy="1344150"/>
          </a:xfrm>
          <a:prstGeom prst="rect">
            <a:avLst/>
          </a:prstGeom>
          <a:noFill/>
        </p:spPr>
      </p:pic>
      <p:pic>
        <p:nvPicPr>
          <p:cNvPr id="138260" name="Picture 20" descr="http://forum.i3d.net/attachments/offtopic-english/943197542d1262906730-english-spam-thread-sto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717032"/>
            <a:ext cx="1629607" cy="1563986"/>
          </a:xfrm>
          <a:prstGeom prst="rect">
            <a:avLst/>
          </a:prstGeom>
          <a:noFill/>
        </p:spPr>
      </p:pic>
      <p:pic>
        <p:nvPicPr>
          <p:cNvPr id="138264" name="Picture 24" descr="http://www.lancedaoust.com/wp-content/uploads/2011/05/Water-Glas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132856"/>
            <a:ext cx="1522969" cy="1728192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 bwMode="auto">
          <a:xfrm>
            <a:off x="1835696" y="4005064"/>
            <a:ext cx="1008112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835696" y="5805264"/>
            <a:ext cx="1008112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3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Noticing triggers Action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708920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When the risk profile changes, coordination between team members seems to be of utmost importance.</a:t>
            </a:r>
          </a:p>
          <a:p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Learn the ability to more consistently notice risk profile changes and communicate them.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7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2" name="Picture 6" descr="http://us.123rf.com/400wm/400/400/cherezoff/cherezoff1212/cherezoff121200015/16771210-two-3d-white-man-in-a-red-hat-holding-a-white-box-isolated-render-on-a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810000" cy="3181350"/>
          </a:xfrm>
          <a:prstGeom prst="rect">
            <a:avLst/>
          </a:prstGeom>
          <a:noFill/>
        </p:spPr>
      </p:pic>
      <p:sp>
        <p:nvSpPr>
          <p:cNvPr id="5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Risk Profile Change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7031" y="2852936"/>
            <a:ext cx="1224136" cy="92333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>
                <a:solidFill>
                  <a:schemeClr val="bg1"/>
                </a:solidFill>
              </a:rPr>
              <a:t>Exercise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31409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Is the Risk Profile changing?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System </a:t>
            </a:r>
            <a:r>
              <a:rPr lang="de-LU" sz="2800" dirty="0" err="1" smtClean="0">
                <a:solidFill>
                  <a:srgbClr val="000000"/>
                </a:solidFill>
              </a:rPr>
              <a:t>Variability</a:t>
            </a:r>
            <a:r>
              <a:rPr lang="de-LU" sz="2800" dirty="0" smtClean="0">
                <a:solidFill>
                  <a:srgbClr val="000000"/>
                </a:solidFill>
              </a:rPr>
              <a:t> in Performance</a:t>
            </a:r>
            <a:endParaRPr lang="de-LU" sz="2800" dirty="0">
              <a:solidFill>
                <a:srgbClr val="000000"/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107504" y="2636912"/>
            <a:ext cx="57606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Gerade Verbindung 4"/>
          <p:cNvCxnSpPr/>
          <p:nvPr/>
        </p:nvCxnSpPr>
        <p:spPr bwMode="auto">
          <a:xfrm>
            <a:off x="107504" y="4941168"/>
            <a:ext cx="57606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5"/>
          <p:cNvCxnSpPr/>
          <p:nvPr/>
        </p:nvCxnSpPr>
        <p:spPr bwMode="auto">
          <a:xfrm>
            <a:off x="107504" y="2996952"/>
            <a:ext cx="57606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6"/>
          <p:cNvCxnSpPr/>
          <p:nvPr/>
        </p:nvCxnSpPr>
        <p:spPr bwMode="auto">
          <a:xfrm>
            <a:off x="107504" y="4509120"/>
            <a:ext cx="57606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7"/>
          <p:cNvSpPr txBox="1"/>
          <p:nvPr/>
        </p:nvSpPr>
        <p:spPr>
          <a:xfrm>
            <a:off x="6215128" y="4443389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sz="1600" dirty="0" smtClean="0">
                <a:solidFill>
                  <a:srgbClr val="000000"/>
                </a:solidFill>
              </a:rPr>
              <a:t>Quality</a:t>
            </a:r>
          </a:p>
          <a:p>
            <a:r>
              <a:rPr lang="de-LU" sz="1600" dirty="0" smtClean="0">
                <a:solidFill>
                  <a:srgbClr val="000000"/>
                </a:solidFill>
              </a:rPr>
              <a:t>Margin</a:t>
            </a:r>
            <a:endParaRPr lang="de-LU" sz="1600" dirty="0">
              <a:solidFill>
                <a:srgbClr val="0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60083" y="1700808"/>
            <a:ext cx="9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sz="1600" dirty="0" err="1" smtClean="0">
                <a:solidFill>
                  <a:srgbClr val="000000"/>
                </a:solidFill>
              </a:rPr>
              <a:t>Safety</a:t>
            </a:r>
            <a:endParaRPr lang="de-LU" sz="1600" dirty="0">
              <a:solidFill>
                <a:srgbClr val="000000"/>
              </a:solidFill>
            </a:endParaRPr>
          </a:p>
          <a:p>
            <a:r>
              <a:rPr lang="de-LU" sz="1600" dirty="0" smtClean="0">
                <a:solidFill>
                  <a:srgbClr val="000000"/>
                </a:solidFill>
              </a:rPr>
              <a:t>Limit</a:t>
            </a:r>
            <a:endParaRPr lang="de-LU" sz="1600" dirty="0">
              <a:solidFill>
                <a:srgbClr val="000000"/>
              </a:solidFill>
            </a:endParaRPr>
          </a:p>
        </p:txBody>
      </p:sp>
      <p:sp>
        <p:nvSpPr>
          <p:cNvPr id="16" name="Geschweifte Klammer rechts 15"/>
          <p:cNvSpPr/>
          <p:nvPr/>
        </p:nvSpPr>
        <p:spPr bwMode="auto">
          <a:xfrm>
            <a:off x="7596336" y="2636912"/>
            <a:ext cx="504056" cy="2304256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L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920880" y="3373541"/>
            <a:ext cx="9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1600" dirty="0" smtClean="0">
                <a:solidFill>
                  <a:srgbClr val="000000"/>
                </a:solidFill>
              </a:rPr>
              <a:t>Range</a:t>
            </a:r>
          </a:p>
          <a:p>
            <a:pPr algn="ctr"/>
            <a:r>
              <a:rPr lang="de-LU" sz="1600" dirty="0" err="1" smtClean="0">
                <a:solidFill>
                  <a:srgbClr val="000000"/>
                </a:solidFill>
              </a:rPr>
              <a:t>Of</a:t>
            </a:r>
            <a:endParaRPr lang="de-LU" sz="1600" dirty="0">
              <a:solidFill>
                <a:srgbClr val="000000"/>
              </a:solidFill>
            </a:endParaRPr>
          </a:p>
          <a:p>
            <a:pPr algn="ctr"/>
            <a:r>
              <a:rPr lang="de-LU" sz="1600" dirty="0" err="1" smtClean="0">
                <a:solidFill>
                  <a:srgbClr val="000000"/>
                </a:solidFill>
              </a:rPr>
              <a:t>Control</a:t>
            </a:r>
            <a:endParaRPr lang="de-LU" sz="1600" dirty="0">
              <a:solidFill>
                <a:srgbClr val="000000"/>
              </a:solidFill>
            </a:endParaRPr>
          </a:p>
        </p:txBody>
      </p:sp>
      <p:sp>
        <p:nvSpPr>
          <p:cNvPr id="18" name="Geschweifte Klammer rechts 17"/>
          <p:cNvSpPr/>
          <p:nvPr/>
        </p:nvSpPr>
        <p:spPr bwMode="auto">
          <a:xfrm>
            <a:off x="5973079" y="4509120"/>
            <a:ext cx="204363" cy="432048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LU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0" name="Gerade Verbindung mit Pfeil 19"/>
          <p:cNvCxnSpPr>
            <a:endCxn id="9" idx="1"/>
          </p:cNvCxnSpPr>
          <p:nvPr/>
        </p:nvCxnSpPr>
        <p:spPr bwMode="auto">
          <a:xfrm flipV="1">
            <a:off x="5652120" y="1993196"/>
            <a:ext cx="607963" cy="5398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Freeform 21"/>
          <p:cNvSpPr/>
          <p:nvPr/>
        </p:nvSpPr>
        <p:spPr bwMode="auto">
          <a:xfrm>
            <a:off x="85060" y="3000154"/>
            <a:ext cx="5999108" cy="1523999"/>
          </a:xfrm>
          <a:custGeom>
            <a:avLst/>
            <a:gdLst>
              <a:gd name="connsiteX0" fmla="*/ 0 w 4635796"/>
              <a:gd name="connsiteY0" fmla="*/ 774404 h 1523999"/>
              <a:gd name="connsiteX1" fmla="*/ 552893 w 4635796"/>
              <a:gd name="connsiteY1" fmla="*/ 104553 h 1523999"/>
              <a:gd name="connsiteX2" fmla="*/ 1275907 w 4635796"/>
              <a:gd name="connsiteY2" fmla="*/ 1401725 h 1523999"/>
              <a:gd name="connsiteX3" fmla="*/ 1967024 w 4635796"/>
              <a:gd name="connsiteY3" fmla="*/ 104553 h 1523999"/>
              <a:gd name="connsiteX4" fmla="*/ 2679405 w 4635796"/>
              <a:gd name="connsiteY4" fmla="*/ 1391093 h 1523999"/>
              <a:gd name="connsiteX5" fmla="*/ 3391787 w 4635796"/>
              <a:gd name="connsiteY5" fmla="*/ 83288 h 1523999"/>
              <a:gd name="connsiteX6" fmla="*/ 4082903 w 4635796"/>
              <a:gd name="connsiteY6" fmla="*/ 1401725 h 1523999"/>
              <a:gd name="connsiteX7" fmla="*/ 4635796 w 4635796"/>
              <a:gd name="connsiteY7" fmla="*/ 816934 h 152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5796" h="1523999">
                <a:moveTo>
                  <a:pt x="0" y="774404"/>
                </a:moveTo>
                <a:cubicBezTo>
                  <a:pt x="170121" y="387202"/>
                  <a:pt x="340242" y="0"/>
                  <a:pt x="552893" y="104553"/>
                </a:cubicBezTo>
                <a:cubicBezTo>
                  <a:pt x="765544" y="209107"/>
                  <a:pt x="1040219" y="1401725"/>
                  <a:pt x="1275907" y="1401725"/>
                </a:cubicBezTo>
                <a:cubicBezTo>
                  <a:pt x="1511595" y="1401725"/>
                  <a:pt x="1733108" y="106325"/>
                  <a:pt x="1967024" y="104553"/>
                </a:cubicBezTo>
                <a:cubicBezTo>
                  <a:pt x="2200940" y="102781"/>
                  <a:pt x="2441945" y="1394637"/>
                  <a:pt x="2679405" y="1391093"/>
                </a:cubicBezTo>
                <a:cubicBezTo>
                  <a:pt x="2916865" y="1387549"/>
                  <a:pt x="3157871" y="81516"/>
                  <a:pt x="3391787" y="83288"/>
                </a:cubicBezTo>
                <a:cubicBezTo>
                  <a:pt x="3625703" y="85060"/>
                  <a:pt x="3875568" y="1279451"/>
                  <a:pt x="4082903" y="1401725"/>
                </a:cubicBezTo>
                <a:cubicBezTo>
                  <a:pt x="4290238" y="1523999"/>
                  <a:pt x="4463017" y="1170466"/>
                  <a:pt x="4635796" y="816934"/>
                </a:cubicBezTo>
              </a:path>
            </a:pathLst>
          </a:custGeom>
          <a:noFill/>
          <a:ln w="158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4428" y="2624470"/>
            <a:ext cx="6009740" cy="2241697"/>
          </a:xfrm>
          <a:custGeom>
            <a:avLst/>
            <a:gdLst>
              <a:gd name="connsiteX0" fmla="*/ 0 w 4731488"/>
              <a:gd name="connsiteY0" fmla="*/ 1086293 h 2241697"/>
              <a:gd name="connsiteX1" fmla="*/ 595423 w 4731488"/>
              <a:gd name="connsiteY1" fmla="*/ 1777409 h 2241697"/>
              <a:gd name="connsiteX2" fmla="*/ 1265274 w 4731488"/>
              <a:gd name="connsiteY2" fmla="*/ 469604 h 2241697"/>
              <a:gd name="connsiteX3" fmla="*/ 1796902 w 4731488"/>
              <a:gd name="connsiteY3" fmla="*/ 2107018 h 2241697"/>
              <a:gd name="connsiteX4" fmla="*/ 2488019 w 4731488"/>
              <a:gd name="connsiteY4" fmla="*/ 44302 h 2241697"/>
              <a:gd name="connsiteX5" fmla="*/ 2987749 w 4731488"/>
              <a:gd name="connsiteY5" fmla="*/ 2234609 h 2241697"/>
              <a:gd name="connsiteX6" fmla="*/ 3423684 w 4731488"/>
              <a:gd name="connsiteY6" fmla="*/ 86832 h 2241697"/>
              <a:gd name="connsiteX7" fmla="*/ 3838353 w 4731488"/>
              <a:gd name="connsiteY7" fmla="*/ 1713614 h 2241697"/>
              <a:gd name="connsiteX8" fmla="*/ 4338084 w 4731488"/>
              <a:gd name="connsiteY8" fmla="*/ 809846 h 2241697"/>
              <a:gd name="connsiteX9" fmla="*/ 4731488 w 4731488"/>
              <a:gd name="connsiteY9" fmla="*/ 1352107 h 2241697"/>
              <a:gd name="connsiteX10" fmla="*/ 4731488 w 4731488"/>
              <a:gd name="connsiteY10" fmla="*/ 1352107 h 2241697"/>
              <a:gd name="connsiteX11" fmla="*/ 4731488 w 4731488"/>
              <a:gd name="connsiteY11" fmla="*/ 1352107 h 224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31488" h="2241697">
                <a:moveTo>
                  <a:pt x="0" y="1086293"/>
                </a:moveTo>
                <a:cubicBezTo>
                  <a:pt x="192272" y="1483241"/>
                  <a:pt x="384544" y="1880190"/>
                  <a:pt x="595423" y="1777409"/>
                </a:cubicBezTo>
                <a:cubicBezTo>
                  <a:pt x="806302" y="1674628"/>
                  <a:pt x="1065027" y="414669"/>
                  <a:pt x="1265274" y="469604"/>
                </a:cubicBezTo>
                <a:cubicBezTo>
                  <a:pt x="1465521" y="524539"/>
                  <a:pt x="1593111" y="2177902"/>
                  <a:pt x="1796902" y="2107018"/>
                </a:cubicBezTo>
                <a:cubicBezTo>
                  <a:pt x="2000693" y="2036134"/>
                  <a:pt x="2289545" y="23037"/>
                  <a:pt x="2488019" y="44302"/>
                </a:cubicBezTo>
                <a:cubicBezTo>
                  <a:pt x="2686493" y="65567"/>
                  <a:pt x="2831805" y="2227521"/>
                  <a:pt x="2987749" y="2234609"/>
                </a:cubicBezTo>
                <a:cubicBezTo>
                  <a:pt x="3143693" y="2241697"/>
                  <a:pt x="3281917" y="173664"/>
                  <a:pt x="3423684" y="86832"/>
                </a:cubicBezTo>
                <a:cubicBezTo>
                  <a:pt x="3565451" y="0"/>
                  <a:pt x="3685953" y="1593112"/>
                  <a:pt x="3838353" y="1713614"/>
                </a:cubicBezTo>
                <a:cubicBezTo>
                  <a:pt x="3990753" y="1834116"/>
                  <a:pt x="4189228" y="870097"/>
                  <a:pt x="4338084" y="809846"/>
                </a:cubicBezTo>
                <a:cubicBezTo>
                  <a:pt x="4486940" y="749595"/>
                  <a:pt x="4731488" y="1352107"/>
                  <a:pt x="4731488" y="1352107"/>
                </a:cubicBezTo>
                <a:lnTo>
                  <a:pt x="4731488" y="1352107"/>
                </a:lnTo>
                <a:lnTo>
                  <a:pt x="4731488" y="1352107"/>
                </a:lnTo>
              </a:path>
            </a:pathLst>
          </a:cu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67364"/>
            <a:ext cx="1415530" cy="156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http://info.livemarketing.com/Portals/43193/images/mba_unexpected_tur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653136"/>
            <a:ext cx="1728191" cy="1296144"/>
          </a:xfrm>
          <a:prstGeom prst="rect">
            <a:avLst/>
          </a:prstGeom>
          <a:noFill/>
        </p:spPr>
      </p:pic>
      <p:pic>
        <p:nvPicPr>
          <p:cNvPr id="21" name="Picture 4" descr="http://3.bp.blogspot.com/-PmtG7SdWsLE/TcqKeLLKAiI/AAAAAAAAJ6Q/S84FCKWspkA/s1600/UnderPressur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509120"/>
            <a:ext cx="1008111" cy="155093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923928" y="5773365"/>
            <a:ext cx="100811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Under</a:t>
            </a:r>
          </a:p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pressure</a:t>
            </a:r>
          </a:p>
        </p:txBody>
      </p:sp>
      <p:sp>
        <p:nvSpPr>
          <p:cNvPr id="25" name="Textfeld 8"/>
          <p:cNvSpPr txBox="1"/>
          <p:nvPr/>
        </p:nvSpPr>
        <p:spPr>
          <a:xfrm>
            <a:off x="6260083" y="5364505"/>
            <a:ext cx="9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sz="1600" dirty="0" err="1" smtClean="0">
                <a:solidFill>
                  <a:srgbClr val="000000"/>
                </a:solidFill>
              </a:rPr>
              <a:t>Safety</a:t>
            </a:r>
            <a:endParaRPr lang="de-LU" sz="1600" dirty="0">
              <a:solidFill>
                <a:srgbClr val="000000"/>
              </a:solidFill>
            </a:endParaRPr>
          </a:p>
          <a:p>
            <a:r>
              <a:rPr lang="de-LU" sz="1600" dirty="0" smtClean="0">
                <a:solidFill>
                  <a:srgbClr val="000000"/>
                </a:solidFill>
              </a:rPr>
              <a:t>Limit</a:t>
            </a:r>
            <a:endParaRPr lang="de-LU" sz="1600" dirty="0">
              <a:solidFill>
                <a:srgbClr val="000000"/>
              </a:solidFill>
            </a:endParaRPr>
          </a:p>
        </p:txBody>
      </p:sp>
      <p:cxnSp>
        <p:nvCxnSpPr>
          <p:cNvPr id="26" name="Gerade Verbindung mit Pfeil 19"/>
          <p:cNvCxnSpPr/>
          <p:nvPr/>
        </p:nvCxnSpPr>
        <p:spPr bwMode="auto">
          <a:xfrm>
            <a:off x="5580112" y="5013176"/>
            <a:ext cx="648072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feld 7"/>
          <p:cNvSpPr txBox="1"/>
          <p:nvPr/>
        </p:nvSpPr>
        <p:spPr>
          <a:xfrm>
            <a:off x="6217551" y="2533005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sz="1600" dirty="0" smtClean="0">
                <a:solidFill>
                  <a:srgbClr val="000000"/>
                </a:solidFill>
              </a:rPr>
              <a:t>Quality</a:t>
            </a:r>
          </a:p>
          <a:p>
            <a:r>
              <a:rPr lang="de-LU" sz="1600" dirty="0" smtClean="0">
                <a:solidFill>
                  <a:srgbClr val="000000"/>
                </a:solidFill>
              </a:rPr>
              <a:t>Margin</a:t>
            </a:r>
            <a:endParaRPr lang="de-LU" sz="1600" dirty="0">
              <a:solidFill>
                <a:srgbClr val="000000"/>
              </a:solidFill>
            </a:endParaRPr>
          </a:p>
        </p:txBody>
      </p:sp>
      <p:sp>
        <p:nvSpPr>
          <p:cNvPr id="31" name="Geschweifte Klammer rechts 17"/>
          <p:cNvSpPr/>
          <p:nvPr/>
        </p:nvSpPr>
        <p:spPr bwMode="auto">
          <a:xfrm>
            <a:off x="5961418" y="2618069"/>
            <a:ext cx="216024" cy="400149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L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Right Brace 36"/>
          <p:cNvSpPr/>
          <p:nvPr/>
        </p:nvSpPr>
        <p:spPr bwMode="auto">
          <a:xfrm>
            <a:off x="5961418" y="3068960"/>
            <a:ext cx="288032" cy="1368152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97769" y="3460899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Target Area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7933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System Failures: Loosing Resilience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2636912"/>
            <a:ext cx="155202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sz="15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2393835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0000"/>
                </a:solidFill>
              </a:rPr>
              <a:t>Decompensation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364502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Working at cross-purposes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486916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Getting stuck in outdated behaviours</a:t>
            </a:r>
            <a:endParaRPr lang="en-GB" sz="2000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3" idx="3"/>
          </p:cNvCxnSpPr>
          <p:nvPr/>
        </p:nvCxnSpPr>
        <p:spPr bwMode="auto">
          <a:xfrm>
            <a:off x="2091580" y="3837241"/>
            <a:ext cx="1472308" cy="2380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2123728" y="2780928"/>
            <a:ext cx="1440160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123728" y="4293096"/>
            <a:ext cx="1440160" cy="6480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429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2636912"/>
            <a:ext cx="155202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sz="15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2393835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0000"/>
                </a:solidFill>
              </a:rPr>
              <a:t>Decompensation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364502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FF">
                    <a:lumMod val="65000"/>
                  </a:srgbClr>
                </a:solidFill>
              </a:rPr>
              <a:t>Working at cross-purposes</a:t>
            </a:r>
            <a:endParaRPr lang="en-GB" sz="2000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486916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FF">
                    <a:lumMod val="65000"/>
                  </a:srgbClr>
                </a:solidFill>
              </a:rPr>
              <a:t>Getting stuck in outdated behaviours</a:t>
            </a:r>
            <a:endParaRPr lang="en-GB" sz="2000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13" name="Straight Arrow Connector 12"/>
          <p:cNvCxnSpPr>
            <a:stCxn id="3" idx="3"/>
          </p:cNvCxnSpPr>
          <p:nvPr/>
        </p:nvCxnSpPr>
        <p:spPr bwMode="auto">
          <a:xfrm>
            <a:off x="2091580" y="3837241"/>
            <a:ext cx="1472308" cy="2380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2123728" y="2780928"/>
            <a:ext cx="1440160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123728" y="4293096"/>
            <a:ext cx="1440160" cy="6480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System Failures: Loosing Resilience</a:t>
            </a:r>
            <a:endParaRPr lang="de-L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us.cdn2.123rf.com/168nwm/kjpargeter/kjpargeter0906/kjpargeter090600043/5018628-3d-render-of-a-man-pulling-on-a-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9254" y="3130335"/>
            <a:ext cx="2887150" cy="1615431"/>
          </a:xfrm>
          <a:prstGeom prst="rect">
            <a:avLst/>
          </a:prstGeom>
          <a:noFill/>
        </p:spPr>
      </p:pic>
      <p:pic>
        <p:nvPicPr>
          <p:cNvPr id="6" name="Picture 2" descr="http://us.cdn2.123rf.com/168nwm/kjpargeter/kjpargeter0906/kjpargeter090600043/5018628-3d-render-of-a-man-pulling-on-a-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2262">
            <a:off x="1185846" y="3358507"/>
            <a:ext cx="2887150" cy="1615431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" name="Picture 2" descr="http://us.cdn2.123rf.com/168nwm/kjpargeter/kjpargeter0906/kjpargeter090600043/5018628-3d-render-of-a-man-pulling-on-a-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668" y="3212976"/>
            <a:ext cx="2887150" cy="1615431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Decompensation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146434" name="Picture 2" descr="http://us.cdn2.123rf.com/168nwm/kjpargeter/kjpargeter0906/kjpargeter090600043/5018628-3d-render-of-a-man-pulling-on-a-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284984"/>
            <a:ext cx="2887150" cy="1615431"/>
          </a:xfrm>
          <a:prstGeom prst="rect">
            <a:avLst/>
          </a:prstGeom>
          <a:noFill/>
        </p:spPr>
      </p:pic>
      <p:pic>
        <p:nvPicPr>
          <p:cNvPr id="5" name="Picture 2" descr="http://us.cdn2.123rf.com/168nwm/kjpargeter/kjpargeter0906/kjpargeter090600043/5018628-3d-render-of-a-man-pulling-on-a-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2262">
            <a:off x="2412405" y="3307765"/>
            <a:ext cx="2887150" cy="1615431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2339752" y="4221088"/>
            <a:ext cx="720080" cy="410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333300">
                <a:alpha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5868144" y="4098338"/>
            <a:ext cx="720080" cy="507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333300">
                <a:alpha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092280" y="4005064"/>
            <a:ext cx="720080" cy="507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333300">
                <a:alpha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7378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us.cdn2.123rf.com/168nwm/kjpargeter/kjpargeter0906/kjpargeter090600043/5018628-3d-render-of-a-man-pulling-on-a-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9254" y="3130335"/>
            <a:ext cx="2887150" cy="1615431"/>
          </a:xfrm>
          <a:prstGeom prst="rect">
            <a:avLst/>
          </a:prstGeom>
          <a:noFill/>
        </p:spPr>
      </p:pic>
      <p:pic>
        <p:nvPicPr>
          <p:cNvPr id="4" name="Picture 2" descr="http://us.cdn2.123rf.com/168nwm/kjpargeter/kjpargeter0906/kjpargeter090600043/5018628-3d-render-of-a-man-pulling-on-a-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668" y="3212976"/>
            <a:ext cx="2887150" cy="1615431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Decompensation</a:t>
            </a:r>
            <a:endParaRPr lang="de-LU" sz="2800" dirty="0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7092280" y="4005064"/>
            <a:ext cx="720080" cy="507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333300">
                <a:alpha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7202">
            <a:off x="2976822" y="3383000"/>
            <a:ext cx="13335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79112">
            <a:off x="1770534" y="3391538"/>
            <a:ext cx="13335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1050" y="3313559"/>
            <a:ext cx="19716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auto">
          <a:xfrm flipV="1">
            <a:off x="5868144" y="4096122"/>
            <a:ext cx="720080" cy="507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333300">
                <a:alpha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Freeform 10"/>
          <p:cNvSpPr/>
          <p:nvPr/>
        </p:nvSpPr>
        <p:spPr bwMode="auto">
          <a:xfrm>
            <a:off x="2611844" y="4193107"/>
            <a:ext cx="2083981" cy="637953"/>
          </a:xfrm>
          <a:custGeom>
            <a:avLst/>
            <a:gdLst>
              <a:gd name="connsiteX0" fmla="*/ 0 w 2083981"/>
              <a:gd name="connsiteY0" fmla="*/ 478465 h 637953"/>
              <a:gd name="connsiteX1" fmla="*/ 74428 w 2083981"/>
              <a:gd name="connsiteY1" fmla="*/ 563525 h 637953"/>
              <a:gd name="connsiteX2" fmla="*/ 212651 w 2083981"/>
              <a:gd name="connsiteY2" fmla="*/ 606055 h 637953"/>
              <a:gd name="connsiteX3" fmla="*/ 669851 w 2083981"/>
              <a:gd name="connsiteY3" fmla="*/ 627321 h 637953"/>
              <a:gd name="connsiteX4" fmla="*/ 1137684 w 2083981"/>
              <a:gd name="connsiteY4" fmla="*/ 542260 h 637953"/>
              <a:gd name="connsiteX5" fmla="*/ 1531088 w 2083981"/>
              <a:gd name="connsiteY5" fmla="*/ 202018 h 637953"/>
              <a:gd name="connsiteX6" fmla="*/ 1765005 w 2083981"/>
              <a:gd name="connsiteY6" fmla="*/ 53162 h 637953"/>
              <a:gd name="connsiteX7" fmla="*/ 2083981 w 2083981"/>
              <a:gd name="connsiteY7" fmla="*/ 0 h 637953"/>
              <a:gd name="connsiteX8" fmla="*/ 2083981 w 2083981"/>
              <a:gd name="connsiteY8" fmla="*/ 0 h 637953"/>
              <a:gd name="connsiteX9" fmla="*/ 2083981 w 2083981"/>
              <a:gd name="connsiteY9" fmla="*/ 0 h 63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3981" h="637953">
                <a:moveTo>
                  <a:pt x="0" y="478465"/>
                </a:moveTo>
                <a:cubicBezTo>
                  <a:pt x="19493" y="510362"/>
                  <a:pt x="38986" y="542260"/>
                  <a:pt x="74428" y="563525"/>
                </a:cubicBezTo>
                <a:cubicBezTo>
                  <a:pt x="109870" y="584790"/>
                  <a:pt x="113414" y="595422"/>
                  <a:pt x="212651" y="606055"/>
                </a:cubicBezTo>
                <a:cubicBezTo>
                  <a:pt x="311888" y="616688"/>
                  <a:pt x="515679" y="637953"/>
                  <a:pt x="669851" y="627321"/>
                </a:cubicBezTo>
                <a:cubicBezTo>
                  <a:pt x="824023" y="616689"/>
                  <a:pt x="994145" y="613144"/>
                  <a:pt x="1137684" y="542260"/>
                </a:cubicBezTo>
                <a:cubicBezTo>
                  <a:pt x="1281223" y="471376"/>
                  <a:pt x="1426535" y="283534"/>
                  <a:pt x="1531088" y="202018"/>
                </a:cubicBezTo>
                <a:cubicBezTo>
                  <a:pt x="1635641" y="120502"/>
                  <a:pt x="1672856" y="86832"/>
                  <a:pt x="1765005" y="53162"/>
                </a:cubicBezTo>
                <a:cubicBezTo>
                  <a:pt x="1857154" y="19492"/>
                  <a:pt x="2083981" y="0"/>
                  <a:pt x="2083981" y="0"/>
                </a:cubicBezTo>
                <a:lnTo>
                  <a:pt x="2083981" y="0"/>
                </a:lnTo>
                <a:lnTo>
                  <a:pt x="2083981" y="0"/>
                </a:lnTo>
              </a:path>
            </a:pathLst>
          </a:custGeom>
          <a:noFill/>
          <a:ln w="38100" cap="flat" cmpd="sng" algn="ctr">
            <a:solidFill>
              <a:srgbClr val="333300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8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2378488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LU" sz="2000" dirty="0" err="1" smtClean="0"/>
              <a:t>What</a:t>
            </a:r>
            <a:r>
              <a:rPr lang="de-LU" sz="2000" dirty="0" smtClean="0"/>
              <a:t> </a:t>
            </a:r>
            <a:r>
              <a:rPr lang="de-LU" sz="2000" dirty="0" err="1" smtClean="0"/>
              <a:t>is</a:t>
            </a:r>
            <a:r>
              <a:rPr lang="de-LU" sz="2000" dirty="0" smtClean="0"/>
              <a:t> </a:t>
            </a:r>
            <a:r>
              <a:rPr lang="de-LU" sz="2000" dirty="0" err="1" smtClean="0"/>
              <a:t>Resilience</a:t>
            </a:r>
            <a:r>
              <a:rPr lang="de-LU" sz="2000" dirty="0" smtClean="0"/>
              <a:t>?</a:t>
            </a:r>
          </a:p>
          <a:p>
            <a:endParaRPr lang="de-LU" sz="2000" dirty="0" smtClean="0"/>
          </a:p>
          <a:p>
            <a:endParaRPr lang="de-L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LU" sz="2000" dirty="0" err="1" smtClean="0"/>
              <a:t>What</a:t>
            </a:r>
            <a:r>
              <a:rPr lang="de-LU" sz="2000" dirty="0" smtClean="0"/>
              <a:t> </a:t>
            </a:r>
            <a:r>
              <a:rPr lang="de-LU" sz="2000" dirty="0" err="1" smtClean="0"/>
              <a:t>is</a:t>
            </a:r>
            <a:r>
              <a:rPr lang="de-LU" sz="2000" dirty="0" smtClean="0"/>
              <a:t> </a:t>
            </a:r>
            <a:r>
              <a:rPr lang="de-LU" sz="2000" dirty="0" err="1" smtClean="0"/>
              <a:t>Resilience</a:t>
            </a:r>
            <a:r>
              <a:rPr lang="de-LU" sz="2000" dirty="0" smtClean="0"/>
              <a:t> Engineering?</a:t>
            </a:r>
          </a:p>
          <a:p>
            <a:endParaRPr lang="de-LU" sz="2000" dirty="0"/>
          </a:p>
          <a:p>
            <a:endParaRPr lang="de-L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LU" sz="2000" dirty="0" smtClean="0"/>
              <a:t>Why does it become more and more difficult to grade the results of Safety Programs?</a:t>
            </a:r>
            <a:endParaRPr lang="de-L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Three Questions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37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Decompensation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107" y="3068960"/>
            <a:ext cx="1023938" cy="9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0724" y="24208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Autopilot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754937" y="2924944"/>
            <a:ext cx="1296144" cy="208823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114977" y="4221088"/>
            <a:ext cx="576064" cy="360040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5602" name="Picture 2" descr="http://www.ingramapi.com/fpx-war/img?s=02A16VJ1&amp;w=100&amp;h=100&amp;ds=400&amp;q=1&amp;b=0.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400" y="2420888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88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Decompensation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753055" y="2924944"/>
            <a:ext cx="1296144" cy="208823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8842" y="24208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Autopilot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13095" y="4221088"/>
            <a:ext cx="576064" cy="36004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25" y="3068960"/>
            <a:ext cx="10239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www.ingramapi.com/fpx-war/img?s=02A16VJ1&amp;w=100&amp;h=100&amp;ds=400&amp;q=1&amp;b=0.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4151">
            <a:off x="4362400" y="2420888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64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Decompensation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2732" y="2420888"/>
            <a:ext cx="115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Captain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5602" name="Picture 2" descr="http://www.ingramapi.com/fpx-war/img?s=02A16VJ1&amp;w=100&amp;h=100&amp;ds=400&amp;q=1&amp;b=0.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2400" y="2420888"/>
            <a:ext cx="3810000" cy="2857500"/>
          </a:xfrm>
          <a:prstGeom prst="rect">
            <a:avLst/>
          </a:prstGeom>
          <a:noFill/>
        </p:spPr>
      </p:pic>
      <p:grpSp>
        <p:nvGrpSpPr>
          <p:cNvPr id="2" name="Group 11"/>
          <p:cNvGrpSpPr/>
          <p:nvPr/>
        </p:nvGrpSpPr>
        <p:grpSpPr>
          <a:xfrm>
            <a:off x="1691680" y="2924944"/>
            <a:ext cx="1578415" cy="2088232"/>
            <a:chOff x="1691680" y="2924944"/>
            <a:chExt cx="1578415" cy="2088232"/>
          </a:xfrm>
        </p:grpSpPr>
        <p:pic>
          <p:nvPicPr>
            <p:cNvPr id="189442" name="Picture 2" descr="http://images.clipartof.com/thumbnails/1053831-Royalty-Free-3d-Clip-Art-Illustration-Of-A-3d-Ivory-White-Man-Captain-With-A-Hel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1680" y="3140968"/>
              <a:ext cx="1578415" cy="1728192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 bwMode="auto">
            <a:xfrm>
              <a:off x="3049199" y="2996952"/>
              <a:ext cx="216024" cy="19442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1754937" y="2924944"/>
              <a:ext cx="1296144" cy="2088232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9512" y="191683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ATC 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270892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Purser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321297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373851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Descent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4356393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Performance data</a:t>
            </a:r>
            <a:endParaRPr lang="en-GB" sz="16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827584" y="2204864"/>
            <a:ext cx="864096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stCxn id="13" idx="3"/>
          </p:cNvCxnSpPr>
          <p:nvPr/>
        </p:nvCxnSpPr>
        <p:spPr bwMode="auto">
          <a:xfrm flipV="1">
            <a:off x="827584" y="3356992"/>
            <a:ext cx="792088" cy="252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971600" y="2852936"/>
            <a:ext cx="648072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1115616" y="3645024"/>
            <a:ext cx="504056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stCxn id="15" idx="0"/>
          </p:cNvCxnSpPr>
          <p:nvPr/>
        </p:nvCxnSpPr>
        <p:spPr bwMode="auto">
          <a:xfrm flipV="1">
            <a:off x="935596" y="4005064"/>
            <a:ext cx="684076" cy="3513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4881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Decompensation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2732" y="2420888"/>
            <a:ext cx="115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Captain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5602" name="Picture 2" descr="http://www.ingramapi.com/fpx-war/img?s=02A16VJ1&amp;w=100&amp;h=100&amp;ds=400&amp;q=1&amp;b=0.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2400" y="2420888"/>
            <a:ext cx="3810000" cy="2857500"/>
          </a:xfrm>
          <a:prstGeom prst="rect">
            <a:avLst/>
          </a:prstGeom>
          <a:noFill/>
        </p:spPr>
      </p:pic>
      <p:pic>
        <p:nvPicPr>
          <p:cNvPr id="12" name="Picture 8" descr="http://golf-info-guide.com/wp-content/uploads/2011/07/Putting-Pressure-e1327353822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068960"/>
            <a:ext cx="1894328" cy="180020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 bwMode="auto">
          <a:xfrm>
            <a:off x="1753055" y="2924944"/>
            <a:ext cx="1296144" cy="208823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Decompensation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2732" y="2420888"/>
            <a:ext cx="115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Captain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2" name="Picture 8" descr="http://golf-info-guide.com/wp-content/uploads/2011/07/Putting-Pressure-e1327353822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068960"/>
            <a:ext cx="1894328" cy="180020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 bwMode="auto">
          <a:xfrm>
            <a:off x="1753055" y="2924944"/>
            <a:ext cx="1296144" cy="208823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2" descr="http://www.ingramapi.com/fpx-war/img?s=02A16VJ1&amp;w=100&amp;h=100&amp;ds=400&amp;q=1&amp;b=0.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4151">
            <a:off x="4362400" y="2420888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88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Decompensation - Compensation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09" y="2276872"/>
            <a:ext cx="3507433" cy="263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5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Decompensation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5293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Team Success</a:t>
            </a:r>
            <a:endParaRPr lang="en-US" sz="5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000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123728" y="1052736"/>
            <a:ext cx="4896544" cy="4752528"/>
            <a:chOff x="2339752" y="1412776"/>
            <a:chExt cx="4320480" cy="4304912"/>
          </a:xfrm>
        </p:grpSpPr>
        <p:pic>
          <p:nvPicPr>
            <p:cNvPr id="190466" name="Picture 2" descr="http://www.ksitetv.com/forums/attachment.php?attachmentid=12691&amp;d=12709585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9752" y="1412776"/>
              <a:ext cx="4320480" cy="4304912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 bwMode="auto">
            <a:xfrm>
              <a:off x="3449348" y="2852936"/>
              <a:ext cx="1440160" cy="100811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78279" y="2993588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Decompensation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Decompensation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4" name="Textfeld 1"/>
          <p:cNvSpPr txBox="1"/>
          <p:nvPr/>
        </p:nvSpPr>
        <p:spPr>
          <a:xfrm>
            <a:off x="0" y="223191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000" dirty="0" smtClean="0">
                <a:solidFill>
                  <a:srgbClr val="000000"/>
                </a:solidFill>
              </a:rPr>
              <a:t>Premonitions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96719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dirty="0" smtClean="0">
                <a:solidFill>
                  <a:srgbClr val="000000"/>
                </a:solidFill>
              </a:rPr>
              <a:t>1.</a:t>
            </a:r>
          </a:p>
          <a:p>
            <a:pPr algn="ctr"/>
            <a:endParaRPr lang="de-LU" dirty="0" smtClean="0">
              <a:solidFill>
                <a:srgbClr val="000000"/>
              </a:solidFill>
            </a:endParaRPr>
          </a:p>
          <a:p>
            <a:pPr algn="ctr"/>
            <a:r>
              <a:rPr lang="de-LU" dirty="0" smtClean="0">
                <a:solidFill>
                  <a:srgbClr val="000000"/>
                </a:solidFill>
              </a:rPr>
              <a:t>One part of the control system is working harder and harder.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5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39" y="3068960"/>
            <a:ext cx="1512168" cy="202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Decompensation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6" name="Textfeld 1"/>
          <p:cNvSpPr txBox="1"/>
          <p:nvPr/>
        </p:nvSpPr>
        <p:spPr>
          <a:xfrm>
            <a:off x="0" y="223191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000" dirty="0" smtClean="0">
                <a:solidFill>
                  <a:srgbClr val="000000"/>
                </a:solidFill>
              </a:rPr>
              <a:t>Remedy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371703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Change the operating level by injecting more resources into the control sequence.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3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2378488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LU" sz="2000" dirty="0" err="1" smtClean="0"/>
              <a:t>What</a:t>
            </a:r>
            <a:r>
              <a:rPr lang="de-LU" sz="2000" dirty="0" smtClean="0"/>
              <a:t> </a:t>
            </a:r>
            <a:r>
              <a:rPr lang="de-LU" sz="2000" dirty="0" err="1" smtClean="0"/>
              <a:t>is</a:t>
            </a:r>
            <a:r>
              <a:rPr lang="de-LU" sz="2000" dirty="0" smtClean="0"/>
              <a:t> </a:t>
            </a:r>
            <a:r>
              <a:rPr lang="de-LU" sz="2000" dirty="0" err="1" smtClean="0"/>
              <a:t>Resilience</a:t>
            </a:r>
            <a:r>
              <a:rPr lang="de-LU" sz="2000" dirty="0" smtClean="0"/>
              <a:t>?</a:t>
            </a:r>
          </a:p>
          <a:p>
            <a:endParaRPr lang="de-LU" sz="2000" dirty="0" smtClean="0"/>
          </a:p>
          <a:p>
            <a:endParaRPr lang="de-L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LU" sz="2000" dirty="0" err="1" smtClean="0">
                <a:solidFill>
                  <a:schemeClr val="bg1">
                    <a:lumMod val="85000"/>
                  </a:schemeClr>
                </a:solidFill>
              </a:rPr>
              <a:t>What</a:t>
            </a:r>
            <a:r>
              <a:rPr lang="de-LU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LU" sz="2000" dirty="0" err="1" smtClean="0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de-LU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LU" sz="2000" dirty="0" err="1" smtClean="0">
                <a:solidFill>
                  <a:schemeClr val="bg1">
                    <a:lumMod val="85000"/>
                  </a:schemeClr>
                </a:solidFill>
              </a:rPr>
              <a:t>Resilience</a:t>
            </a:r>
            <a:r>
              <a:rPr lang="de-LU" sz="2000" dirty="0" smtClean="0">
                <a:solidFill>
                  <a:schemeClr val="bg1">
                    <a:lumMod val="85000"/>
                  </a:schemeClr>
                </a:solidFill>
              </a:rPr>
              <a:t> Engineering?</a:t>
            </a:r>
          </a:p>
          <a:p>
            <a:endParaRPr lang="de-LU" sz="2000" dirty="0">
              <a:solidFill>
                <a:schemeClr val="bg1">
                  <a:lumMod val="85000"/>
                </a:schemeClr>
              </a:solidFill>
            </a:endParaRPr>
          </a:p>
          <a:p>
            <a:endParaRPr lang="de-LU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LU" sz="2000" dirty="0" smtClean="0">
                <a:solidFill>
                  <a:schemeClr val="bg1">
                    <a:lumMod val="85000"/>
                  </a:schemeClr>
                </a:solidFill>
              </a:rPr>
              <a:t>Why does it become more and more difficult to grade the results of Safety Programs?</a:t>
            </a:r>
            <a:endParaRPr lang="de-L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Three Questions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857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1276" y="1124744"/>
            <a:ext cx="3528392" cy="492652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15790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3EA47-FA2F-4F30-BE8B-A08A471A59BF}" type="slidenum">
              <a:rPr lang="fr-FR" smtClean="0"/>
              <a:pPr/>
              <a:t>51</a:t>
            </a:fld>
            <a:endParaRPr lang="fr-FR" dirty="0"/>
          </a:p>
        </p:txBody>
      </p:sp>
      <p:sp>
        <p:nvSpPr>
          <p:cNvPr id="21507" name="Untertitel 3"/>
          <p:cNvSpPr>
            <a:spLocks noGrp="1"/>
          </p:cNvSpPr>
          <p:nvPr>
            <p:ph type="subTitle" idx="4294967295"/>
          </p:nvPr>
        </p:nvSpPr>
        <p:spPr>
          <a:xfrm>
            <a:off x="0" y="6435725"/>
            <a:ext cx="1500188" cy="35718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de-DE" sz="1000" dirty="0" smtClean="0">
                <a:solidFill>
                  <a:schemeClr val="accent1">
                    <a:lumMod val="50000"/>
                  </a:schemeClr>
                </a:solidFill>
              </a:rPr>
              <a:t>Communication &amp; </a:t>
            </a:r>
            <a:r>
              <a:rPr lang="de-DE" sz="1000" dirty="0" err="1" smtClean="0">
                <a:solidFill>
                  <a:schemeClr val="accent1">
                    <a:lumMod val="50000"/>
                  </a:schemeClr>
                </a:solidFill>
              </a:rPr>
              <a:t>team</a:t>
            </a:r>
            <a:r>
              <a:rPr lang="de-DE" sz="1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000" dirty="0" err="1" smtClean="0">
                <a:solidFill>
                  <a:schemeClr val="accent1">
                    <a:lumMod val="50000"/>
                  </a:schemeClr>
                </a:solidFill>
              </a:rPr>
              <a:t>behaviour</a:t>
            </a:r>
            <a:endParaRPr lang="de-DE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 eaLnBrk="1" hangingPunct="1">
              <a:defRPr/>
            </a:pPr>
            <a:endParaRPr lang="de-DE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 eaLnBrk="1" hangingPunct="1">
              <a:defRPr/>
            </a:pPr>
            <a:endParaRPr lang="de-DE" sz="1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/>
        </p:nvSpPr>
        <p:spPr bwMode="auto">
          <a:xfrm>
            <a:off x="8237538" y="6496050"/>
            <a:ext cx="1057275" cy="242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fld id="{6E89F1B8-3CC5-4723-B1CF-75CD7CB88AFE}" type="slidenum">
              <a:rPr lang="fr-FR" sz="10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pPr algn="ctr" eaLnBrk="1" hangingPunct="1">
                <a:defRPr/>
              </a:pPr>
              <a:t>51</a:t>
            </a:fld>
            <a:endParaRPr lang="fr-FR" sz="100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 rot="10800000">
            <a:off x="10506" y="10506"/>
            <a:ext cx="9144000" cy="6858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48" y="274383"/>
            <a:ext cx="4543367" cy="630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031" y="270616"/>
            <a:ext cx="453397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5148064" y="1844824"/>
            <a:ext cx="1296144" cy="14401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48064" y="2492896"/>
            <a:ext cx="1872208" cy="14401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mtClean="0"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48064" y="2332050"/>
            <a:ext cx="1512168" cy="14401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148064" y="2653742"/>
            <a:ext cx="1440160" cy="14401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latin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8460432" y="6381328"/>
            <a:ext cx="2160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2636912"/>
            <a:ext cx="155202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sz="15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2393835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FFFFFF">
                    <a:lumMod val="65000"/>
                  </a:srgbClr>
                </a:solidFill>
              </a:rPr>
              <a:t>Decompensation</a:t>
            </a:r>
            <a:endParaRPr lang="en-GB" sz="2000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364502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Working at cross-purposes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486916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FF">
                    <a:lumMod val="65000"/>
                  </a:srgbClr>
                </a:solidFill>
              </a:rPr>
              <a:t>Getting stuck in outdated behaviours</a:t>
            </a:r>
            <a:endParaRPr lang="en-GB" sz="2000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13" name="Straight Arrow Connector 12"/>
          <p:cNvCxnSpPr>
            <a:stCxn id="3" idx="3"/>
          </p:cNvCxnSpPr>
          <p:nvPr/>
        </p:nvCxnSpPr>
        <p:spPr bwMode="auto">
          <a:xfrm>
            <a:off x="2091580" y="3837241"/>
            <a:ext cx="1472308" cy="2380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2123728" y="2780928"/>
            <a:ext cx="1440160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123728" y="4293096"/>
            <a:ext cx="1440160" cy="6480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System Failures: Loosing Resilience</a:t>
            </a:r>
            <a:endParaRPr lang="de-L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Working at cross-purposes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169986" name="Picture 2" descr="http://www3.airlinesanddestinations.com/wp-content/uploads/2010/10/101001-Luxair737700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8219" y="2353072"/>
            <a:ext cx="4608512" cy="3069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39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Working at cross-purposes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766" y="2276872"/>
            <a:ext cx="2858467" cy="28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2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Working at cross-purposes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3146301"/>
            <a:ext cx="49014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Airport Slot</a:t>
            </a:r>
            <a:endParaRPr lang="en-US" sz="5400" b="1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4283968" y="2996952"/>
            <a:ext cx="4248472" cy="1152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 bwMode="auto">
          <a:xfrm>
            <a:off x="1331640" y="4437112"/>
            <a:ext cx="1800200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96193"/>
            <a:ext cx="1831167" cy="202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22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293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 Success</a:t>
            </a:r>
            <a:endParaRPr lang="en-US" sz="5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Working at cross-purposes</a:t>
            </a:r>
            <a:endParaRPr lang="de-L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5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2123728" y="1052736"/>
            <a:ext cx="4896544" cy="4752528"/>
            <a:chOff x="2339752" y="1412776"/>
            <a:chExt cx="4320480" cy="4304912"/>
          </a:xfrm>
        </p:grpSpPr>
        <p:pic>
          <p:nvPicPr>
            <p:cNvPr id="190466" name="Picture 2" descr="http://www.ksitetv.com/forums/attachment.php?attachmentid=12691&amp;d=12709585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9752" y="1412776"/>
              <a:ext cx="4320480" cy="4304912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 bwMode="auto">
            <a:xfrm>
              <a:off x="3449348" y="2852936"/>
              <a:ext cx="1440160" cy="100811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33324" y="2852936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Working at cross-purposes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/>
          <p:cNvSpPr txBox="1"/>
          <p:nvPr/>
        </p:nvSpPr>
        <p:spPr>
          <a:xfrm>
            <a:off x="0" y="223191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000" dirty="0" smtClean="0">
                <a:solidFill>
                  <a:srgbClr val="000000"/>
                </a:solidFill>
              </a:rPr>
              <a:t>Premonitions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96719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dirty="0" smtClean="0">
                <a:solidFill>
                  <a:srgbClr val="000000"/>
                </a:solidFill>
              </a:rPr>
              <a:t>1.</a:t>
            </a:r>
          </a:p>
          <a:p>
            <a:pPr algn="ctr"/>
            <a:endParaRPr lang="de-LU" dirty="0" smtClean="0">
              <a:solidFill>
                <a:srgbClr val="000000"/>
              </a:solidFill>
            </a:endParaRPr>
          </a:p>
          <a:p>
            <a:pPr algn="ctr"/>
            <a:r>
              <a:rPr lang="de-LU" dirty="0" smtClean="0">
                <a:solidFill>
                  <a:srgbClr val="000000"/>
                </a:solidFill>
              </a:rPr>
              <a:t>Top to bottom communication is lost.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Working at cross-purposes</a:t>
            </a:r>
            <a:endParaRPr lang="de-L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9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39" y="3068960"/>
            <a:ext cx="1512168" cy="202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1"/>
          <p:cNvSpPr txBox="1"/>
          <p:nvPr/>
        </p:nvSpPr>
        <p:spPr>
          <a:xfrm>
            <a:off x="0" y="223191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000" dirty="0" smtClean="0">
                <a:solidFill>
                  <a:srgbClr val="000000"/>
                </a:solidFill>
              </a:rPr>
              <a:t>Remedy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371703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Effective communication at a system level, but also at a team or crew level.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Working at cross-purposes</a:t>
            </a:r>
            <a:endParaRPr lang="de-L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0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07" name="Picture 51" descr="bande_drape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150"/>
            <a:ext cx="9144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8" name="Picture 45" descr="Logo_Luxair_pos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188913"/>
            <a:ext cx="1685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10" name="Rectangle 2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3924300" y="2852738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400" dirty="0">
                <a:latin typeface="Verdana" pitchFamily="34" charset="0"/>
                <a:hlinkClick r:id="rId6" action="ppaction://hlinkfile"/>
              </a:rPr>
              <a:t>Click</a:t>
            </a:r>
            <a:endParaRPr lang="de-DE" sz="2400" dirty="0">
              <a:latin typeface="Verdana" pitchFamily="34" charset="0"/>
            </a:endParaRPr>
          </a:p>
        </p:txBody>
      </p:sp>
      <p:pic>
        <p:nvPicPr>
          <p:cNvPr id="6" name="Stephenson on stress mgm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95350" y="710952"/>
            <a:ext cx="7176459" cy="5382344"/>
          </a:xfrm>
          <a:prstGeom prst="rect">
            <a:avLst/>
          </a:prstGeom>
        </p:spPr>
      </p:pic>
      <p:pic>
        <p:nvPicPr>
          <p:cNvPr id="7" name="Resilience eyeglasses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1115955" y="778114"/>
            <a:ext cx="6984437" cy="523832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0" y="6206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dirty="0">
                <a:solidFill>
                  <a:schemeClr val="bg1"/>
                </a:solidFill>
              </a:rPr>
              <a:t>Video Link</a:t>
            </a:r>
            <a:r>
              <a:rPr lang="de-LU" dirty="0" smtClean="0">
                <a:solidFill>
                  <a:schemeClr val="bg1"/>
                </a:solidFill>
              </a:rPr>
              <a:t>: http</a:t>
            </a:r>
            <a:r>
              <a:rPr lang="de-LU" dirty="0">
                <a:solidFill>
                  <a:schemeClr val="bg1"/>
                </a:solidFill>
              </a:rPr>
              <a:t>://</a:t>
            </a:r>
            <a:r>
              <a:rPr lang="de-LU" dirty="0" smtClean="0">
                <a:solidFill>
                  <a:schemeClr val="bg1"/>
                </a:solidFill>
              </a:rPr>
              <a:t>www.youtube.com/watch?v=rR2EFH4aJcs </a:t>
            </a:r>
            <a:endParaRPr lang="de-L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1276" y="1124744"/>
            <a:ext cx="3528392" cy="492652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28231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3EA47-FA2F-4F30-BE8B-A08A471A59BF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21507" name="Untertitel 3"/>
          <p:cNvSpPr>
            <a:spLocks noGrp="1"/>
          </p:cNvSpPr>
          <p:nvPr>
            <p:ph type="subTitle" idx="4294967295"/>
          </p:nvPr>
        </p:nvSpPr>
        <p:spPr>
          <a:xfrm>
            <a:off x="0" y="6435725"/>
            <a:ext cx="1500188" cy="35718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de-DE" sz="1000" dirty="0" smtClean="0">
                <a:solidFill>
                  <a:schemeClr val="accent1">
                    <a:lumMod val="50000"/>
                  </a:schemeClr>
                </a:solidFill>
              </a:rPr>
              <a:t>Communication &amp; </a:t>
            </a:r>
            <a:r>
              <a:rPr lang="de-DE" sz="1000" dirty="0" err="1" smtClean="0">
                <a:solidFill>
                  <a:schemeClr val="accent1">
                    <a:lumMod val="50000"/>
                  </a:schemeClr>
                </a:solidFill>
              </a:rPr>
              <a:t>team</a:t>
            </a:r>
            <a:r>
              <a:rPr lang="de-DE" sz="1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000" dirty="0" err="1" smtClean="0">
                <a:solidFill>
                  <a:schemeClr val="accent1">
                    <a:lumMod val="50000"/>
                  </a:schemeClr>
                </a:solidFill>
              </a:rPr>
              <a:t>behaviour</a:t>
            </a:r>
            <a:endParaRPr lang="de-DE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 eaLnBrk="1" hangingPunct="1">
              <a:defRPr/>
            </a:pPr>
            <a:endParaRPr lang="de-DE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 eaLnBrk="1" hangingPunct="1">
              <a:defRPr/>
            </a:pPr>
            <a:endParaRPr lang="de-DE" sz="1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/>
        </p:nvSpPr>
        <p:spPr bwMode="auto">
          <a:xfrm>
            <a:off x="8237538" y="6496050"/>
            <a:ext cx="1057275" cy="242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fld id="{6E89F1B8-3CC5-4723-B1CF-75CD7CB88AFE}" type="slidenum">
              <a:rPr lang="fr-FR" sz="10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pPr algn="ctr" eaLnBrk="1" hangingPunct="1">
                <a:defRPr/>
              </a:pPr>
              <a:t>61</a:t>
            </a:fld>
            <a:endParaRPr lang="fr-FR" sz="100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 rot="10800000">
            <a:off x="-108520" y="10506"/>
            <a:ext cx="9263026" cy="6858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8032"/>
            <a:ext cx="455582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102" y="288032"/>
            <a:ext cx="4537899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5148064" y="2194816"/>
            <a:ext cx="2016224" cy="14401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48064" y="2030704"/>
            <a:ext cx="1656184" cy="14401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mtClean="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148064" y="2507968"/>
            <a:ext cx="1440160" cy="14401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mtClean="0"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148064" y="3305080"/>
            <a:ext cx="2304256" cy="14401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latin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8460432" y="6381328"/>
            <a:ext cx="2160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2636912"/>
            <a:ext cx="155202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sz="15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2393835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FFFFFF">
                    <a:lumMod val="65000"/>
                  </a:srgbClr>
                </a:solidFill>
              </a:rPr>
              <a:t>Decompensation</a:t>
            </a:r>
            <a:endParaRPr lang="en-GB" sz="2000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364502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FF">
                    <a:lumMod val="65000"/>
                  </a:srgbClr>
                </a:solidFill>
              </a:rPr>
              <a:t>Working at cross-purposes</a:t>
            </a:r>
            <a:endParaRPr lang="en-GB" sz="2000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486916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Getting stuck in outdated behaviours</a:t>
            </a:r>
            <a:endParaRPr lang="en-GB" sz="2000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3" idx="3"/>
          </p:cNvCxnSpPr>
          <p:nvPr/>
        </p:nvCxnSpPr>
        <p:spPr bwMode="auto">
          <a:xfrm>
            <a:off x="2091580" y="3837241"/>
            <a:ext cx="1472308" cy="2380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2123728" y="2780928"/>
            <a:ext cx="1440160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123728" y="4293096"/>
            <a:ext cx="1440160" cy="6480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System Failures: Loosing Resilience</a:t>
            </a:r>
            <a:endParaRPr lang="de-L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Getting stuck in outdated behaviours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185346" name="Picture 2" descr="http://www.picturesofwinter.net/scenewinter-4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612" y="1983507"/>
            <a:ext cx="5245918" cy="3934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81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Getting stuck in outdated behaviours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196610" name="Picture 2" descr="http://cdn-www.airliners.net/aviation-photos/middle/8/5/1/1836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163" y="1983507"/>
            <a:ext cx="5630309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291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Getting stuck in outdated behaviours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197634" name="Picture 2" descr="http://4.bp.blogspot.com/_yMIG4RtROSA/SaQGuhAHqMI/AAAAAAAAAPQ/ZWRxFAhFkO8/s400/Angry+Steward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0024" y="1988841"/>
            <a:ext cx="2578595" cy="3882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91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Getting stuck in outdated behaviours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198660" name="Picture 4" descr="http://www.turbododge.com/forums/attachments/engine-general-exhaust-induction/25841d1207663553-broken-cam-shaft-p4079122-custom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88840"/>
            <a:ext cx="5184576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9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Getting stuck in outdated behaviours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186372" name="Picture 4" descr="http://1.bp.blogspot.com/-tRRorp2VbLs/T5-HxZIJ9GI/AAAAAAAALro/YArRM_aryaU/s1600/SWISSAIR+FLIGHT+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722" y="1984648"/>
            <a:ext cx="5856070" cy="38884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48447" y="494116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Swissair 111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293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Task Success</a:t>
            </a:r>
            <a:endParaRPr lang="en-US" sz="5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Getting stuck in outdated behaviours</a:t>
            </a:r>
            <a:endParaRPr lang="de-L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2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2123728" y="1052736"/>
            <a:ext cx="4896544" cy="4752528"/>
            <a:chOff x="2339752" y="1412776"/>
            <a:chExt cx="4320480" cy="4304912"/>
          </a:xfrm>
        </p:grpSpPr>
        <p:pic>
          <p:nvPicPr>
            <p:cNvPr id="190466" name="Picture 2" descr="http://www.ksitetv.com/forums/attachment.php?attachmentid=12691&amp;d=12709585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9752" y="1412776"/>
              <a:ext cx="4320480" cy="4304912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 bwMode="auto">
            <a:xfrm>
              <a:off x="3449348" y="2852936"/>
              <a:ext cx="1440160" cy="100811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75856" y="2780928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Getting stuck in outdated behaviours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2378488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LU" sz="2000" dirty="0" err="1" smtClean="0">
                <a:solidFill>
                  <a:schemeClr val="bg1">
                    <a:lumMod val="85000"/>
                  </a:schemeClr>
                </a:solidFill>
              </a:rPr>
              <a:t>What</a:t>
            </a:r>
            <a:r>
              <a:rPr lang="de-LU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LU" sz="2000" dirty="0" err="1" smtClean="0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de-LU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LU" sz="2000" dirty="0" err="1" smtClean="0">
                <a:solidFill>
                  <a:schemeClr val="bg1">
                    <a:lumMod val="85000"/>
                  </a:schemeClr>
                </a:solidFill>
              </a:rPr>
              <a:t>Resilience</a:t>
            </a:r>
            <a:r>
              <a:rPr lang="de-LU" sz="2000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endParaRPr lang="de-LU" sz="2000" dirty="0" smtClean="0">
              <a:solidFill>
                <a:srgbClr val="000000"/>
              </a:solidFill>
            </a:endParaRPr>
          </a:p>
          <a:p>
            <a:endParaRPr lang="de-LU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LU" sz="2000" dirty="0" err="1" smtClean="0">
                <a:solidFill>
                  <a:srgbClr val="000000"/>
                </a:solidFill>
              </a:rPr>
              <a:t>What</a:t>
            </a:r>
            <a:r>
              <a:rPr lang="de-LU" sz="2000" dirty="0" smtClean="0">
                <a:solidFill>
                  <a:srgbClr val="000000"/>
                </a:solidFill>
              </a:rPr>
              <a:t> </a:t>
            </a:r>
            <a:r>
              <a:rPr lang="de-LU" sz="2000" dirty="0" err="1" smtClean="0">
                <a:solidFill>
                  <a:srgbClr val="000000"/>
                </a:solidFill>
              </a:rPr>
              <a:t>is</a:t>
            </a:r>
            <a:r>
              <a:rPr lang="de-LU" sz="2000" dirty="0" smtClean="0">
                <a:solidFill>
                  <a:srgbClr val="000000"/>
                </a:solidFill>
              </a:rPr>
              <a:t> </a:t>
            </a:r>
            <a:r>
              <a:rPr lang="de-LU" sz="2000" dirty="0" err="1" smtClean="0">
                <a:solidFill>
                  <a:srgbClr val="000000"/>
                </a:solidFill>
              </a:rPr>
              <a:t>Resilience</a:t>
            </a:r>
            <a:r>
              <a:rPr lang="de-LU" sz="2000" dirty="0" smtClean="0">
                <a:solidFill>
                  <a:srgbClr val="000000"/>
                </a:solidFill>
              </a:rPr>
              <a:t> Engineering?</a:t>
            </a:r>
          </a:p>
          <a:p>
            <a:endParaRPr lang="de-LU" sz="2000" dirty="0">
              <a:solidFill>
                <a:srgbClr val="000000"/>
              </a:solidFill>
            </a:endParaRPr>
          </a:p>
          <a:p>
            <a:endParaRPr lang="de-LU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LU" sz="2000" dirty="0" smtClean="0">
                <a:solidFill>
                  <a:schemeClr val="bg1">
                    <a:lumMod val="85000"/>
                  </a:schemeClr>
                </a:solidFill>
              </a:rPr>
              <a:t>Why does it become more and more difficult to grade the results of Safety Programs?</a:t>
            </a:r>
            <a:endParaRPr lang="de-L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Three Questions</a:t>
            </a:r>
            <a:endParaRPr lang="en-GB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/>
          <p:cNvSpPr txBox="1"/>
          <p:nvPr/>
        </p:nvSpPr>
        <p:spPr>
          <a:xfrm>
            <a:off x="0" y="223191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000" dirty="0" smtClean="0">
                <a:solidFill>
                  <a:srgbClr val="000000"/>
                </a:solidFill>
              </a:rPr>
              <a:t>Premonitions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96719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dirty="0" smtClean="0">
                <a:solidFill>
                  <a:srgbClr val="000000"/>
                </a:solidFill>
              </a:rPr>
              <a:t>1.</a:t>
            </a:r>
          </a:p>
          <a:p>
            <a:pPr algn="ctr"/>
            <a:endParaRPr lang="de-LU" dirty="0" smtClean="0">
              <a:solidFill>
                <a:srgbClr val="000000"/>
              </a:solidFill>
            </a:endParaRPr>
          </a:p>
          <a:p>
            <a:pPr algn="ctr"/>
            <a:r>
              <a:rPr lang="de-LU" dirty="0" smtClean="0">
                <a:solidFill>
                  <a:srgbClr val="000000"/>
                </a:solidFill>
              </a:rPr>
              <a:t>A lot of small things go wrong, minor incidents happen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Getting stuck in outdated behaviours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40521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dirty="0" smtClean="0">
                <a:solidFill>
                  <a:srgbClr val="000000"/>
                </a:solidFill>
              </a:rPr>
              <a:t>2.</a:t>
            </a:r>
          </a:p>
          <a:p>
            <a:pPr algn="ctr"/>
            <a:endParaRPr lang="de-LU" dirty="0" smtClean="0">
              <a:solidFill>
                <a:srgbClr val="000000"/>
              </a:solidFill>
            </a:endParaRPr>
          </a:p>
          <a:p>
            <a:pPr algn="ctr"/>
            <a:r>
              <a:rPr lang="de-LU" dirty="0" smtClean="0">
                <a:solidFill>
                  <a:srgbClr val="000000"/>
                </a:solidFill>
              </a:rPr>
              <a:t>No common team understanding of the situation.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39" y="3068960"/>
            <a:ext cx="1512168" cy="202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1"/>
          <p:cNvSpPr txBox="1"/>
          <p:nvPr/>
        </p:nvSpPr>
        <p:spPr>
          <a:xfrm>
            <a:off x="0" y="223191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000" dirty="0" smtClean="0">
                <a:solidFill>
                  <a:srgbClr val="000000"/>
                </a:solidFill>
              </a:rPr>
              <a:t>Remedy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3284984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Pursue all signs, especially those which do not confirm your view of the world. Consult your team in order to have a common understanding of the situation. Allow learning from the current situation.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Getting stuck in outdated behaviours</a:t>
            </a:r>
            <a:endParaRPr lang="de-L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1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1276" y="1124744"/>
            <a:ext cx="3528392" cy="492652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22699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25252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3EA47-FA2F-4F30-BE8B-A08A471A59BF}" type="slidenum">
              <a:rPr lang="fr-FR" smtClean="0"/>
              <a:pPr/>
              <a:t>73</a:t>
            </a:fld>
            <a:endParaRPr lang="fr-FR" dirty="0"/>
          </a:p>
        </p:txBody>
      </p:sp>
      <p:sp>
        <p:nvSpPr>
          <p:cNvPr id="21507" name="Untertitel 3"/>
          <p:cNvSpPr>
            <a:spLocks noGrp="1"/>
          </p:cNvSpPr>
          <p:nvPr>
            <p:ph type="subTitle" idx="4294967295"/>
          </p:nvPr>
        </p:nvSpPr>
        <p:spPr>
          <a:xfrm>
            <a:off x="0" y="6435725"/>
            <a:ext cx="1500188" cy="35718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de-DE" sz="1000" dirty="0" smtClean="0">
                <a:solidFill>
                  <a:schemeClr val="accent1">
                    <a:lumMod val="50000"/>
                  </a:schemeClr>
                </a:solidFill>
              </a:rPr>
              <a:t>Communication &amp; </a:t>
            </a:r>
            <a:r>
              <a:rPr lang="de-DE" sz="1000" dirty="0" err="1" smtClean="0">
                <a:solidFill>
                  <a:schemeClr val="accent1">
                    <a:lumMod val="50000"/>
                  </a:schemeClr>
                </a:solidFill>
              </a:rPr>
              <a:t>team</a:t>
            </a:r>
            <a:r>
              <a:rPr lang="de-DE" sz="1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000" dirty="0" err="1" smtClean="0">
                <a:solidFill>
                  <a:schemeClr val="accent1">
                    <a:lumMod val="50000"/>
                  </a:schemeClr>
                </a:solidFill>
              </a:rPr>
              <a:t>behaviour</a:t>
            </a:r>
            <a:endParaRPr lang="de-DE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 eaLnBrk="1" hangingPunct="1">
              <a:defRPr/>
            </a:pPr>
            <a:endParaRPr lang="de-DE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 eaLnBrk="1" hangingPunct="1">
              <a:defRPr/>
            </a:pPr>
            <a:endParaRPr lang="de-DE" sz="1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/>
        </p:nvSpPr>
        <p:spPr bwMode="auto">
          <a:xfrm>
            <a:off x="8237538" y="6496050"/>
            <a:ext cx="1057275" cy="242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fld id="{6E89F1B8-3CC5-4723-B1CF-75CD7CB88AFE}" type="slidenum">
              <a:rPr lang="fr-FR" sz="10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pPr algn="ctr" eaLnBrk="1" hangingPunct="1">
                <a:defRPr/>
              </a:pPr>
              <a:t>73</a:t>
            </a:fld>
            <a:endParaRPr lang="fr-FR" sz="100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 rot="10800000">
            <a:off x="10506" y="10506"/>
            <a:ext cx="9144000" cy="6858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3" y="260648"/>
            <a:ext cx="455295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5614" y="260648"/>
            <a:ext cx="4556561" cy="634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5148064" y="1850110"/>
            <a:ext cx="2736304" cy="14401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mtClean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48064" y="2817930"/>
            <a:ext cx="2808312" cy="14401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48064" y="2961946"/>
            <a:ext cx="1296144" cy="14401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mtClean="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148064" y="3295556"/>
            <a:ext cx="2736304" cy="14401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148064" y="3439572"/>
            <a:ext cx="1296144" cy="14401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mtClean="0"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148064" y="4410682"/>
            <a:ext cx="2376264" cy="14401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latin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8460432" y="6381328"/>
            <a:ext cx="2160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Resilience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4564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Definition: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247514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Ability of a system to adjust its functioning prior to, during, or following changes and disturbances, so that it can sustain required operations under both expected and unexpected conditions.	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5811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How do we do that?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s.bmj.com/agentsforchange/files/2010/06/dekker-vid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79481"/>
            <a:ext cx="3024336" cy="197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Resilience</a:t>
            </a:r>
            <a:endParaRPr lang="en-GB" sz="2800" dirty="0"/>
          </a:p>
        </p:txBody>
      </p:sp>
      <p:sp>
        <p:nvSpPr>
          <p:cNvPr id="2" name="Textfeld 1"/>
          <p:cNvSpPr txBox="1"/>
          <p:nvPr/>
        </p:nvSpPr>
        <p:spPr>
          <a:xfrm>
            <a:off x="4211960" y="2844966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dirty="0" smtClean="0"/>
              <a:t>„</a:t>
            </a:r>
            <a:r>
              <a:rPr lang="de-LU" dirty="0" err="1" smtClean="0"/>
              <a:t>If</a:t>
            </a:r>
            <a:r>
              <a:rPr lang="de-LU" dirty="0" smtClean="0"/>
              <a:t> </a:t>
            </a:r>
            <a:r>
              <a:rPr lang="de-LU" dirty="0" err="1" smtClean="0"/>
              <a:t>things</a:t>
            </a:r>
            <a:r>
              <a:rPr lang="de-LU" dirty="0" smtClean="0"/>
              <a:t> </a:t>
            </a:r>
            <a:r>
              <a:rPr lang="de-LU" dirty="0" err="1" smtClean="0"/>
              <a:t>go</a:t>
            </a:r>
            <a:r>
              <a:rPr lang="de-LU" dirty="0" smtClean="0"/>
              <a:t> </a:t>
            </a:r>
            <a:r>
              <a:rPr lang="de-LU" dirty="0" err="1" smtClean="0"/>
              <a:t>right</a:t>
            </a:r>
            <a:r>
              <a:rPr lang="de-LU" dirty="0" smtClean="0"/>
              <a:t> </a:t>
            </a:r>
            <a:r>
              <a:rPr lang="de-LU" dirty="0" err="1" smtClean="0"/>
              <a:t>under</a:t>
            </a:r>
            <a:r>
              <a:rPr lang="de-LU" dirty="0" smtClean="0"/>
              <a:t> </a:t>
            </a:r>
            <a:r>
              <a:rPr lang="de-LU" dirty="0" err="1" smtClean="0"/>
              <a:t>difficult</a:t>
            </a:r>
            <a:r>
              <a:rPr lang="de-LU" dirty="0" smtClean="0"/>
              <a:t> </a:t>
            </a:r>
            <a:r>
              <a:rPr lang="de-LU" dirty="0" err="1" smtClean="0"/>
              <a:t>circumstances</a:t>
            </a:r>
            <a:r>
              <a:rPr lang="de-LU" dirty="0" smtClean="0"/>
              <a:t>, </a:t>
            </a:r>
            <a:r>
              <a:rPr lang="de-LU" dirty="0" err="1" smtClean="0"/>
              <a:t>it‘s</a:t>
            </a:r>
            <a:r>
              <a:rPr lang="de-LU" dirty="0" smtClean="0"/>
              <a:t> </a:t>
            </a:r>
            <a:r>
              <a:rPr lang="de-LU" dirty="0" err="1" smtClean="0"/>
              <a:t>mostly</a:t>
            </a:r>
            <a:r>
              <a:rPr lang="de-LU" dirty="0" smtClean="0"/>
              <a:t> </a:t>
            </a:r>
            <a:r>
              <a:rPr lang="de-LU" dirty="0" err="1" smtClean="0"/>
              <a:t>because</a:t>
            </a:r>
            <a:r>
              <a:rPr lang="de-LU" dirty="0" smtClean="0"/>
              <a:t> </a:t>
            </a:r>
            <a:r>
              <a:rPr lang="de-LU" dirty="0" err="1" smtClean="0"/>
              <a:t>of</a:t>
            </a:r>
            <a:r>
              <a:rPr lang="de-LU" dirty="0" smtClean="0"/>
              <a:t> </a:t>
            </a:r>
            <a:r>
              <a:rPr lang="de-LU" dirty="0" err="1" smtClean="0"/>
              <a:t>peoples</a:t>
            </a:r>
            <a:r>
              <a:rPr lang="de-LU" dirty="0" smtClean="0"/>
              <a:t> adaptive </a:t>
            </a:r>
            <a:r>
              <a:rPr lang="de-LU" dirty="0" err="1" smtClean="0"/>
              <a:t>capacity</a:t>
            </a:r>
            <a:r>
              <a:rPr lang="de-LU" dirty="0" smtClean="0"/>
              <a:t>; </a:t>
            </a:r>
            <a:r>
              <a:rPr lang="de-LU" dirty="0" err="1" smtClean="0"/>
              <a:t>their</a:t>
            </a:r>
            <a:r>
              <a:rPr lang="de-LU" dirty="0" smtClean="0"/>
              <a:t> </a:t>
            </a:r>
            <a:r>
              <a:rPr lang="de-LU" dirty="0" err="1" smtClean="0"/>
              <a:t>ability</a:t>
            </a:r>
            <a:r>
              <a:rPr lang="de-LU" dirty="0" smtClean="0"/>
              <a:t> </a:t>
            </a:r>
            <a:r>
              <a:rPr lang="de-LU" dirty="0" err="1" smtClean="0"/>
              <a:t>to</a:t>
            </a:r>
            <a:r>
              <a:rPr lang="de-LU" dirty="0" smtClean="0"/>
              <a:t> </a:t>
            </a:r>
            <a:r>
              <a:rPr lang="de-LU" dirty="0" err="1" smtClean="0"/>
              <a:t>recognize</a:t>
            </a:r>
            <a:r>
              <a:rPr lang="de-LU" dirty="0" smtClean="0"/>
              <a:t>, </a:t>
            </a:r>
            <a:r>
              <a:rPr lang="de-LU" dirty="0" err="1" smtClean="0"/>
              <a:t>adapt</a:t>
            </a:r>
            <a:r>
              <a:rPr lang="de-LU" dirty="0" smtClean="0"/>
              <a:t> </a:t>
            </a:r>
            <a:r>
              <a:rPr lang="de-LU" dirty="0" err="1" smtClean="0"/>
              <a:t>to</a:t>
            </a:r>
            <a:r>
              <a:rPr lang="de-LU" dirty="0" smtClean="0"/>
              <a:t> </a:t>
            </a:r>
            <a:r>
              <a:rPr lang="de-LU" dirty="0" err="1" smtClean="0"/>
              <a:t>and</a:t>
            </a:r>
            <a:r>
              <a:rPr lang="de-LU" dirty="0" smtClean="0"/>
              <a:t> </a:t>
            </a:r>
            <a:r>
              <a:rPr lang="de-LU" dirty="0" err="1" smtClean="0"/>
              <a:t>absorb</a:t>
            </a:r>
            <a:r>
              <a:rPr lang="de-LU" dirty="0" smtClean="0"/>
              <a:t> </a:t>
            </a:r>
            <a:r>
              <a:rPr lang="de-LU" dirty="0" err="1" smtClean="0"/>
              <a:t>changes</a:t>
            </a:r>
            <a:r>
              <a:rPr lang="de-LU" dirty="0" smtClean="0"/>
              <a:t> </a:t>
            </a:r>
            <a:r>
              <a:rPr lang="de-LU" dirty="0" err="1" smtClean="0"/>
              <a:t>and</a:t>
            </a:r>
            <a:r>
              <a:rPr lang="de-LU" dirty="0" smtClean="0"/>
              <a:t> </a:t>
            </a:r>
            <a:r>
              <a:rPr lang="de-LU" dirty="0" err="1" smtClean="0"/>
              <a:t>disruptions</a:t>
            </a:r>
            <a:r>
              <a:rPr lang="de-LU" dirty="0" smtClean="0"/>
              <a:t>.“</a:t>
            </a:r>
            <a:endParaRPr lang="de-LU" dirty="0"/>
          </a:p>
        </p:txBody>
      </p:sp>
      <p:sp>
        <p:nvSpPr>
          <p:cNvPr id="4" name="Rechteck 3"/>
          <p:cNvSpPr/>
          <p:nvPr/>
        </p:nvSpPr>
        <p:spPr bwMode="auto">
          <a:xfrm>
            <a:off x="467544" y="4509120"/>
            <a:ext cx="3024336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L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0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Resilience Engineering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492896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Noticing</a:t>
            </a:r>
          </a:p>
          <a:p>
            <a:pPr algn="ctr"/>
            <a:endParaRPr lang="en-GB" sz="2800" b="1" dirty="0" smtClean="0"/>
          </a:p>
          <a:p>
            <a:pPr algn="ctr"/>
            <a:r>
              <a:rPr lang="en-GB" sz="2800" b="1" dirty="0" smtClean="0"/>
              <a:t>Triggers</a:t>
            </a:r>
          </a:p>
          <a:p>
            <a:pPr algn="ctr"/>
            <a:endParaRPr lang="en-GB" sz="2800" b="1" dirty="0" smtClean="0"/>
          </a:p>
          <a:p>
            <a:pPr algn="ctr"/>
            <a:r>
              <a:rPr lang="en-GB" sz="2800" b="1" dirty="0" smtClean="0"/>
              <a:t>Action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49289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Notice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810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Resilience Engineering</a:t>
            </a:r>
            <a:endParaRPr lang="en-GB" sz="2800" dirty="0"/>
          </a:p>
        </p:txBody>
      </p:sp>
      <p:sp>
        <p:nvSpPr>
          <p:cNvPr id="3" name="Rechteck 2"/>
          <p:cNvSpPr/>
          <p:nvPr/>
        </p:nvSpPr>
        <p:spPr>
          <a:xfrm>
            <a:off x="2802926" y="2967334"/>
            <a:ext cx="3538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de-DE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ommunicate</a:t>
            </a:r>
            <a:endParaRPr lang="de-DE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410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Resilience Engineering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198868" y="2967334"/>
            <a:ext cx="2746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de-DE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nticipate</a:t>
            </a:r>
            <a:endParaRPr lang="de-DE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6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Resilience Engineering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713158" y="2967334"/>
            <a:ext cx="3717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Create </a:t>
            </a:r>
            <a:r>
              <a:rPr lang="de-DE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r>
              <a:rPr lang="de-DE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uffers</a:t>
            </a:r>
            <a:endParaRPr lang="de-DE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6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tageblatt.lu/dyim/b95745/B.M220,0/images/content/1/9/1/19136189/7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602492"/>
            <a:ext cx="3024337" cy="2213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 System</a:t>
            </a:r>
            <a:endParaRPr lang="en-GB" sz="2800" b="1" dirty="0"/>
          </a:p>
        </p:txBody>
      </p:sp>
      <p:pic>
        <p:nvPicPr>
          <p:cNvPr id="2054" name="Picture 6" descr="http://static.planespotters.net/media/images/airlines/Luxai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60848"/>
            <a:ext cx="333375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2" descr="K:\30-Training Dpt\Human Factors\CRM Topics\CRM Training\Media\Miscellaneous\Crew photos\Crew B7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618786"/>
            <a:ext cx="3312368" cy="2204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6" name="Picture 8" descr="http://www.fairunterwegs.org/uploads/tx_hfcountries/Luxemburg_kle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44824"/>
            <a:ext cx="1944216" cy="24497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44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Resilience Engineering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296108" y="2967334"/>
            <a:ext cx="6551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de-DE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ook for Critical Indicators</a:t>
            </a:r>
            <a:endParaRPr lang="de-DE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6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Resilience Engineering</a:t>
            </a:r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4" name="Picture 2" descr="http://oservo.de/wp-content/uploads/Rettungsring_23975760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33" y="2497773"/>
            <a:ext cx="4650134" cy="279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6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servo.de/wp-content/uploads/Rettungsring_23975760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3089963" cy="185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Resilience Engineering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412335" y="3174244"/>
            <a:ext cx="3231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A B L</a:t>
            </a:r>
            <a:r>
              <a:rPr lang="de-DE" sz="54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de-DE" sz="5400" b="1" baseline="-25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5605" y="2060848"/>
            <a:ext cx="399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b="1" dirty="0" err="1" smtClean="0"/>
              <a:t>Recognize</a:t>
            </a:r>
            <a:r>
              <a:rPr lang="de-LU" b="1" dirty="0" smtClean="0"/>
              <a:t> </a:t>
            </a:r>
            <a:r>
              <a:rPr lang="de-LU" b="1" dirty="0" err="1" smtClean="0"/>
              <a:t>risk</a:t>
            </a:r>
            <a:r>
              <a:rPr lang="de-LU" b="1" dirty="0" smtClean="0"/>
              <a:t> </a:t>
            </a:r>
            <a:r>
              <a:rPr lang="de-LU" b="1" dirty="0" err="1" smtClean="0"/>
              <a:t>profile</a:t>
            </a:r>
            <a:r>
              <a:rPr lang="de-LU" b="1" dirty="0" smtClean="0"/>
              <a:t> </a:t>
            </a:r>
            <a:r>
              <a:rPr lang="de-LU" b="1" dirty="0" err="1" smtClean="0"/>
              <a:t>change</a:t>
            </a:r>
            <a:endParaRPr lang="de-LU" b="1" dirty="0"/>
          </a:p>
        </p:txBody>
      </p:sp>
    </p:spTree>
    <p:extLst>
      <p:ext uri="{BB962C8B-B14F-4D97-AF65-F5344CB8AC3E}">
        <p14:creationId xmlns:p14="http://schemas.microsoft.com/office/powerpoint/2010/main" val="204939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servo.de/wp-content/uploads/Rettungsring_23975760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3089963" cy="185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Resilience Engineering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436653" y="3174244"/>
            <a:ext cx="686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de-DE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162509" y="3174244"/>
            <a:ext cx="721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de-DE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926712" y="3174244"/>
            <a:ext cx="712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de-DE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687227" y="3174244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de-DE" sz="54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de-DE" sz="5400" b="1" baseline="-25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517253" y="2132856"/>
            <a:ext cx="27991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de-DE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Communicate</a:t>
            </a:r>
            <a:endParaRPr lang="de-DE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507015" y="2924944"/>
            <a:ext cx="21932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de-DE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Anticipate</a:t>
            </a:r>
            <a:endParaRPr lang="de-DE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501129" y="3789040"/>
            <a:ext cx="29274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Create Buffers</a:t>
            </a:r>
            <a:endParaRPr lang="de-DE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500652" y="4653136"/>
            <a:ext cx="31373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Char char="-"/>
            </a:pPr>
            <a:r>
              <a:rPr lang="de-DE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Look for critical</a:t>
            </a:r>
          </a:p>
          <a:p>
            <a:pPr algn="ctr"/>
            <a:r>
              <a:rPr lang="de-DE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indicators</a:t>
            </a:r>
            <a:endParaRPr lang="de-DE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feld 4"/>
          <p:cNvSpPr txBox="1"/>
          <p:nvPr/>
        </p:nvSpPr>
        <p:spPr>
          <a:xfrm>
            <a:off x="75605" y="2060848"/>
            <a:ext cx="399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b="1" dirty="0" err="1" smtClean="0"/>
              <a:t>Recognize</a:t>
            </a:r>
            <a:r>
              <a:rPr lang="de-LU" b="1" dirty="0" smtClean="0"/>
              <a:t> </a:t>
            </a:r>
            <a:r>
              <a:rPr lang="de-LU" b="1" dirty="0" err="1" smtClean="0"/>
              <a:t>risk</a:t>
            </a:r>
            <a:r>
              <a:rPr lang="de-LU" b="1" dirty="0" smtClean="0"/>
              <a:t> </a:t>
            </a:r>
            <a:r>
              <a:rPr lang="de-LU" b="1" dirty="0" err="1" smtClean="0"/>
              <a:t>profile</a:t>
            </a:r>
            <a:r>
              <a:rPr lang="de-LU" b="1" dirty="0" smtClean="0"/>
              <a:t> </a:t>
            </a:r>
            <a:r>
              <a:rPr lang="de-LU" b="1" dirty="0" err="1" smtClean="0"/>
              <a:t>change</a:t>
            </a:r>
            <a:endParaRPr lang="de-LU" b="1" dirty="0"/>
          </a:p>
        </p:txBody>
      </p:sp>
    </p:spTree>
    <p:extLst>
      <p:ext uri="{BB962C8B-B14F-4D97-AF65-F5344CB8AC3E}">
        <p14:creationId xmlns:p14="http://schemas.microsoft.com/office/powerpoint/2010/main" val="149697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1.38889E-6 -0.17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08125 -0.061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-30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16423 0.064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32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2441 0.179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4" grpId="0"/>
      <p:bldP spid="11" grpId="0"/>
      <p:bldP spid="12" grpId="0"/>
      <p:bldP spid="1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643" y="2348880"/>
            <a:ext cx="3528392" cy="26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Group Work</a:t>
            </a:r>
            <a:endParaRPr lang="en-GB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Group Work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2276872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Please think of a situation of your daily work where you faced a disturbance and where you succeeded in producing a positive outcome, that means a situation which went right.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4149080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What was the situation about?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When did you notice a risk profile change?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Which actions (CABL</a:t>
            </a:r>
            <a:r>
              <a:rPr lang="en-GB" baseline="-25000" dirty="0" smtClean="0"/>
              <a:t>3</a:t>
            </a:r>
            <a:r>
              <a:rPr lang="en-GB" dirty="0" smtClean="0"/>
              <a:t>) helped to manage the situation?</a:t>
            </a:r>
            <a:endParaRPr lang="en-GB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153815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86314" y="2357430"/>
            <a:ext cx="4286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 smtClean="0"/>
              <a:t>The New View on human error: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The point is not to see where people went wrong, but why what they did made sense to them.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The aim is to help our organisation to learn something valuable from failure, instead of just saying “human error“.</a:t>
            </a:r>
            <a:endParaRPr lang="de-DE" dirty="0"/>
          </a:p>
        </p:txBody>
      </p:sp>
      <p:pic>
        <p:nvPicPr>
          <p:cNvPr id="223236" name="Picture 4" descr="http://blog.coresecurity.com/wp-content/uploads/2011/02/behind-the-curt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449861"/>
            <a:ext cx="4468674" cy="29581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03648" y="3645024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C00000"/>
                </a:solidFill>
              </a:rPr>
              <a:t>Learning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Resilience Engineering</a:t>
            </a:r>
            <a:r>
              <a:rPr lang="de-LU" sz="2800" dirty="0" smtClean="0">
                <a:solidFill>
                  <a:srgbClr val="000000"/>
                </a:solidFill>
              </a:rPr>
              <a:t> and Human Error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endParaRPr lang="en-GB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0.41337 0.0009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2" name="Picture 6" descr="http://ultraspinnablearticles.org/wp-content/uploads/2012/04/red-question-mark-and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734" y="1978974"/>
            <a:ext cx="3938998" cy="39276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Resilience </a:t>
            </a:r>
            <a:r>
              <a:rPr lang="de-LU" sz="2800" dirty="0" smtClean="0">
                <a:solidFill>
                  <a:srgbClr val="000000"/>
                </a:solidFill>
              </a:rPr>
              <a:t>and Learning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endParaRPr lang="en-GB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Resilience and Learning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4564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Definition: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247514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Ability of a system to adjust its functioning prior to, during, or following changes and disturbances, so that it can sustain required operations under both expected and unexpected conditions.	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80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Resilience and Learning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4564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Definition: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247514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Ability of a system to adjust its functioning </a:t>
            </a:r>
            <a:r>
              <a:rPr lang="en-GB" dirty="0" smtClean="0">
                <a:solidFill>
                  <a:srgbClr val="000000"/>
                </a:solidFill>
              </a:rPr>
              <a:t>prior to, during,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or</a:t>
            </a:r>
            <a:r>
              <a:rPr lang="en-GB" dirty="0" smtClean="0">
                <a:solidFill>
                  <a:srgbClr val="000000"/>
                </a:solidFill>
              </a:rPr>
              <a:t> following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changes and disturbances, so that it can sustain required operations under both expected and unexpected conditions.	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80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Resilience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4564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Definition: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247514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Ability of a system to adjust its functioning prior to, during, or following changes and disturbances, so that it can sustain required operations under both expected and unexpected conditions.	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Resilience and Learning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4564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Definition: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247514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Ability of a system to adjust its functioning prior to, during, or following changes and disturbances, so that it can sustain required operations under both expected and unexpected conditions.	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7631" y="247405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prior to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907704" y="275037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during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110574" y="2750370"/>
            <a:ext cx="1245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following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2930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Learn to …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391472" y="357301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Recognize a situation before it appears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398508" y="42930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 prepared and deal with it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4427984" y="501317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Integrate successful strategies.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38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55112E-17 L -0.71545 0.1650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00" y="8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16146 0.22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11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-0.30868 0.334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6" grpId="0"/>
      <p:bldP spid="18" grpId="0"/>
      <p:bldP spid="20" grpId="0"/>
      <p:bldP spid="21" grpId="0"/>
      <p:bldP spid="22" grpId="0"/>
      <p:bldP spid="2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astreferenten.de/~media/innovation_far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079" y="0"/>
            <a:ext cx="9733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052736"/>
            <a:ext cx="46085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We have to learn to increase the things that go right</a:t>
            </a:r>
            <a:endParaRPr lang="en-US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4572008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Resilience Engineering</a:t>
            </a:r>
            <a:endParaRPr lang="en-US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1916113"/>
            <a:ext cx="4608513" cy="3095625"/>
          </a:xfrm>
        </p:spPr>
        <p:txBody>
          <a:bodyPr/>
          <a:lstStyle/>
          <a:p>
            <a:r>
              <a:rPr lang="de-DE" sz="3200" b="1">
                <a:latin typeface="Verdana" pitchFamily="34" charset="0"/>
              </a:rPr>
              <a:t>Comments,</a:t>
            </a:r>
            <a:br>
              <a:rPr lang="de-DE" sz="3200" b="1">
                <a:latin typeface="Verdana" pitchFamily="34" charset="0"/>
              </a:rPr>
            </a:br>
            <a:r>
              <a:rPr lang="de-DE" sz="3200" b="1">
                <a:latin typeface="Verdana" pitchFamily="34" charset="0"/>
              </a:rPr>
              <a:t>remarks</a:t>
            </a:r>
            <a:br>
              <a:rPr lang="de-DE" sz="3200" b="1">
                <a:latin typeface="Verdana" pitchFamily="34" charset="0"/>
              </a:rPr>
            </a:br>
            <a:r>
              <a:rPr lang="de-DE" sz="3200" b="1">
                <a:latin typeface="Verdana" pitchFamily="34" charset="0"/>
              </a:rPr>
              <a:t>or</a:t>
            </a:r>
            <a:br>
              <a:rPr lang="de-DE" sz="3200" b="1">
                <a:latin typeface="Verdana" pitchFamily="34" charset="0"/>
              </a:rPr>
            </a:br>
            <a:r>
              <a:rPr lang="de-DE" sz="3200" b="1">
                <a:latin typeface="Verdana" pitchFamily="34" charset="0"/>
              </a:rPr>
              <a:t>questions?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3528" y="3717032"/>
            <a:ext cx="2232248" cy="2232248"/>
            <a:chOff x="35496" y="1124744"/>
            <a:chExt cx="2592288" cy="259228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1700808"/>
              <a:ext cx="1558926" cy="1379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Donut 8"/>
            <p:cNvSpPr/>
            <p:nvPr/>
          </p:nvSpPr>
          <p:spPr bwMode="auto">
            <a:xfrm>
              <a:off x="35496" y="1124744"/>
              <a:ext cx="2592288" cy="2592288"/>
            </a:xfrm>
            <a:prstGeom prst="donu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021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uxair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1330</Words>
  <Application>Microsoft Office PowerPoint</Application>
  <PresentationFormat>Diavoorstelling (4:3)</PresentationFormat>
  <Paragraphs>328</Paragraphs>
  <Slides>92</Slides>
  <Notes>0</Notes>
  <HiddenSlides>0</HiddenSlides>
  <MMClips>5</MMClips>
  <ScaleCrop>false</ScaleCrop>
  <HeadingPairs>
    <vt:vector size="4" baseType="variant">
      <vt:variant>
        <vt:lpstr>Thema</vt:lpstr>
      </vt:variant>
      <vt:variant>
        <vt:i4>6</vt:i4>
      </vt:variant>
      <vt:variant>
        <vt:lpstr>Diatitels</vt:lpstr>
      </vt:variant>
      <vt:variant>
        <vt:i4>92</vt:i4>
      </vt:variant>
    </vt:vector>
  </HeadingPairs>
  <TitlesOfParts>
    <vt:vector size="98" baseType="lpstr">
      <vt:lpstr>1_Standarddesign</vt:lpstr>
      <vt:lpstr>2_Standarddesign</vt:lpstr>
      <vt:lpstr>3_Standarddesign</vt:lpstr>
      <vt:lpstr>4_Standarddesign</vt:lpstr>
      <vt:lpstr>5_Standarddesign</vt:lpstr>
      <vt:lpstr>6_Standarddesign</vt:lpstr>
      <vt:lpstr>Resilience Engineering</vt:lpstr>
      <vt:lpstr>Training Objectives</vt:lpstr>
      <vt:lpstr>3 Questions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Comments, remarks or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Maslow Pyramid of Needs</dc:title>
  <dc:creator>Marc</dc:creator>
  <cp:lastModifiedBy>Nicolette</cp:lastModifiedBy>
  <cp:revision>590</cp:revision>
  <cp:lastPrinted>2012-12-27T23:15:07Z</cp:lastPrinted>
  <dcterms:created xsi:type="dcterms:W3CDTF">2011-10-25T10:09:10Z</dcterms:created>
  <dcterms:modified xsi:type="dcterms:W3CDTF">2016-09-09T11:42:11Z</dcterms:modified>
</cp:coreProperties>
</file>